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14"/>
  </p:notesMasterIdLst>
  <p:sldIdLst>
    <p:sldId id="256" r:id="rId2"/>
    <p:sldId id="299" r:id="rId3"/>
    <p:sldId id="298" r:id="rId4"/>
    <p:sldId id="258" r:id="rId5"/>
    <p:sldId id="328" r:id="rId6"/>
    <p:sldId id="327" r:id="rId7"/>
    <p:sldId id="329" r:id="rId8"/>
    <p:sldId id="330" r:id="rId9"/>
    <p:sldId id="331" r:id="rId10"/>
    <p:sldId id="333" r:id="rId11"/>
    <p:sldId id="335" r:id="rId12"/>
    <p:sldId id="31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89E4B"/>
    <a:srgbClr val="FFC157"/>
    <a:srgbClr val="007435"/>
    <a:srgbClr val="F4DCD8"/>
    <a:srgbClr val="D77E6F"/>
    <a:srgbClr val="6667AB"/>
    <a:srgbClr val="85A0A9"/>
    <a:srgbClr val="FFB258"/>
    <a:srgbClr val="F2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A8FF1-6FF1-B8FB-1E26-47DF5A28E938}" v="2" dt="2023-06-14T15:38:46.041"/>
    <p1510:client id="{90765054-F88E-3B83-B10F-273427FC0E3E}" v="1" dt="2023-06-14T20:30:23.811"/>
    <p1510:client id="{BBC479E6-8B2E-B07A-3887-D54E61A0D403}" v="5" dt="2023-06-14T16:22:54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42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39B4E4-1385-4941-8B7C-38D20C47B7B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F8B84D-E138-4C00-9EDC-64EAE41A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49AE53-4890-48D6-83B4-A46DFAD56EC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7C8-C343-47BA-A575-2030B4D2F1A3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A6E-7B6D-4DA9-9FD1-B62FE98E60B3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1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BLANK_1_1_1_1_1_2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>
            <a:off x="-47833" y="719333"/>
            <a:ext cx="11288800" cy="75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96000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title" idx="2"/>
          </p:nvPr>
        </p:nvSpPr>
        <p:spPr>
          <a:xfrm>
            <a:off x="4559025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 idx="4"/>
          </p:nvPr>
        </p:nvSpPr>
        <p:spPr>
          <a:xfrm>
            <a:off x="96000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 idx="6"/>
          </p:nvPr>
        </p:nvSpPr>
        <p:spPr>
          <a:xfrm>
            <a:off x="4559025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7"/>
          </p:nvPr>
        </p:nvSpPr>
        <p:spPr>
          <a:xfrm>
            <a:off x="4559025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 idx="8"/>
          </p:nvPr>
        </p:nvSpPr>
        <p:spPr>
          <a:xfrm>
            <a:off x="815806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title" idx="13"/>
          </p:nvPr>
        </p:nvSpPr>
        <p:spPr>
          <a:xfrm>
            <a:off x="815806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14"/>
          </p:nvPr>
        </p:nvSpPr>
        <p:spPr>
          <a:xfrm>
            <a:off x="815806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title" idx="15"/>
          </p:nvPr>
        </p:nvSpPr>
        <p:spPr>
          <a:xfrm>
            <a:off x="950967" y="719333"/>
            <a:ext cx="102900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-338200" y="571433"/>
            <a:ext cx="14505200" cy="108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  <p:extLst>
      <p:ext uri="{BB962C8B-B14F-4D97-AF65-F5344CB8AC3E}">
        <p14:creationId xmlns:p14="http://schemas.microsoft.com/office/powerpoint/2010/main" val="15255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EB4-C658-4FB3-9407-981A2206E9AC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6702-B21E-470B-8823-5FA36ACB5FB9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4D96-2C5B-40E1-8F8A-0853F10C7A65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E7AB-CF81-4D16-AD7C-431C098C8F29}" type="datetime1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4194-F9E8-43E9-95FD-2E07549E4BE1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010E-8096-44DA-B372-4F28DDF1A637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6314-A0C7-4273-8992-9B440EB44588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7DA8-DAC1-4ACA-A063-B8FD940B1CF8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Julie Tedjeske Crane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676507-BFA9-42C3-B687-418AEC7BE02D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Julie Tedjeske Crane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706-2689-4B33-827B-1439F197B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>
                <a:latin typeface="Raleway"/>
              </a:rPr>
              <a:t>Best Practices for Online Discussion 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27E2B-1AD2-45A6-B3E5-B618CDF8F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Raleway"/>
              </a:rPr>
              <a:t>Julie Tedjeske Crane, 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>
                <a:latin typeface="Raleway"/>
              </a:rPr>
              <a:t>J.D., M.S.I.S., M.L.S. </a:t>
            </a:r>
            <a:endParaRPr lang="en-US"/>
          </a:p>
        </p:txBody>
      </p:sp>
      <p:pic>
        <p:nvPicPr>
          <p:cNvPr id="4" name="Picture 3" descr="Person typing on laptop">
            <a:extLst>
              <a:ext uri="{FF2B5EF4-FFF2-40B4-BE49-F238E27FC236}">
                <a16:creationId xmlns:a16="http://schemas.microsoft.com/office/drawing/2014/main" id="{0F2697ED-E5D0-1307-68E2-2EB80843F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 b="5720"/>
          <a:stretch/>
        </p:blipFill>
        <p:spPr>
          <a:xfrm>
            <a:off x="20" y="-41306"/>
            <a:ext cx="12191980" cy="4637118"/>
          </a:xfrm>
          <a:prstGeom prst="rect">
            <a:avLst/>
          </a:prstGeom>
        </p:spPr>
      </p:pic>
      <p:pic>
        <p:nvPicPr>
          <p:cNvPr id="6" name="Picture 5" descr="A qr code with a dinosaur">
            <a:extLst>
              <a:ext uri="{FF2B5EF4-FFF2-40B4-BE49-F238E27FC236}">
                <a16:creationId xmlns:a16="http://schemas.microsoft.com/office/drawing/2014/main" id="{E5E6EDB9-501E-A455-3295-74326D81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-41307"/>
            <a:ext cx="1819255" cy="18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C2022A2-2CA0-7414-3BB1-0E2F114D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38" y="1870621"/>
            <a:ext cx="2743200" cy="274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8963ED-AA6C-FD17-0E95-2B7B039C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87062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98227C68-C785-F1F3-038C-5F371935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2065" y="1876010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8D57B-B3FC-479C-A4C1-F0422FF61D6E}"/>
              </a:ext>
            </a:extLst>
          </p:cNvPr>
          <p:cNvSpPr txBox="1"/>
          <p:nvPr/>
        </p:nvSpPr>
        <p:spPr>
          <a:xfrm>
            <a:off x="614156" y="461663"/>
            <a:ext cx="1147722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latin typeface="Raleway"/>
              </a:rPr>
              <a:t>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F43D-10FE-42FA-AC6E-997701428624}"/>
              </a:ext>
            </a:extLst>
          </p:cNvPr>
          <p:cNvSpPr txBox="1"/>
          <p:nvPr/>
        </p:nvSpPr>
        <p:spPr>
          <a:xfrm>
            <a:off x="614157" y="4774587"/>
            <a:ext cx="28747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Legal News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33E10-1BA4-4B28-A93E-8E6D63BEB257}"/>
              </a:ext>
            </a:extLst>
          </p:cNvPr>
          <p:cNvSpPr txBox="1"/>
          <p:nvPr/>
        </p:nvSpPr>
        <p:spPr>
          <a:xfrm>
            <a:off x="4724400" y="4774586"/>
            <a:ext cx="27432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Summarize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470B7-FE25-475F-ACDC-F02C04491F49}"/>
              </a:ext>
            </a:extLst>
          </p:cNvPr>
          <p:cNvSpPr txBox="1"/>
          <p:nvPr/>
        </p:nvSpPr>
        <p:spPr>
          <a:xfrm flipH="1">
            <a:off x="8979406" y="4774586"/>
            <a:ext cx="24858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 pitchFamily="2" charset="0"/>
              </a:rPr>
              <a:t>Read</a:t>
            </a:r>
            <a:r>
              <a:rPr lang="en-US" sz="360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C2022A2-2CA0-7414-3BB1-0E2F114D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38" y="1870621"/>
            <a:ext cx="2743200" cy="274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8963ED-AA6C-FD17-0E95-2B7B039C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87062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98227C68-C785-F1F3-038C-5F371935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2065" y="1876010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8D57B-B3FC-479C-A4C1-F0422FF61D6E}"/>
              </a:ext>
            </a:extLst>
          </p:cNvPr>
          <p:cNvSpPr txBox="1"/>
          <p:nvPr/>
        </p:nvSpPr>
        <p:spPr>
          <a:xfrm>
            <a:off x="614156" y="461663"/>
            <a:ext cx="1147722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latin typeface="Raleway"/>
              </a:rPr>
              <a:t>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F43D-10FE-42FA-AC6E-997701428624}"/>
              </a:ext>
            </a:extLst>
          </p:cNvPr>
          <p:cNvSpPr txBox="1"/>
          <p:nvPr/>
        </p:nvSpPr>
        <p:spPr>
          <a:xfrm>
            <a:off x="614157" y="4774587"/>
            <a:ext cx="287478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Small Groups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33E10-1BA4-4B28-A93E-8E6D63BEB257}"/>
              </a:ext>
            </a:extLst>
          </p:cNvPr>
          <p:cNvSpPr txBox="1"/>
          <p:nvPr/>
        </p:nvSpPr>
        <p:spPr>
          <a:xfrm>
            <a:off x="4724400" y="4774586"/>
            <a:ext cx="27432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Few Rules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470B7-FE25-475F-ACDC-F02C04491F49}"/>
              </a:ext>
            </a:extLst>
          </p:cNvPr>
          <p:cNvSpPr txBox="1"/>
          <p:nvPr/>
        </p:nvSpPr>
        <p:spPr>
          <a:xfrm flipH="1">
            <a:off x="8722064" y="4774586"/>
            <a:ext cx="27431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 pitchFamily="2" charset="0"/>
              </a:rPr>
              <a:t>Completion Grading</a:t>
            </a:r>
          </a:p>
        </p:txBody>
      </p:sp>
    </p:spTree>
    <p:extLst>
      <p:ext uri="{BB962C8B-B14F-4D97-AF65-F5344CB8AC3E}">
        <p14:creationId xmlns:p14="http://schemas.microsoft.com/office/powerpoint/2010/main" val="23170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0476-FC7A-C941-6A67-E273AFD5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" y="0"/>
            <a:ext cx="12242610" cy="6912609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endParaRPr lang="en-US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  <a:p>
            <a:pPr algn="ctr"/>
            <a:endParaRPr lang="en-US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  <a:p>
            <a:pPr algn="ctr"/>
            <a:endParaRPr lang="en-US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  <a:p>
            <a:pPr algn="ctr"/>
            <a:r>
              <a:rPr lang="en-US" sz="9600" cap="all">
                <a:solidFill>
                  <a:schemeClr val="bg1">
                    <a:lumMod val="95000"/>
                  </a:schemeClr>
                </a:solidFill>
                <a:latin typeface="Raleway"/>
              </a:rPr>
              <a:t>Thank You!</a:t>
            </a:r>
          </a:p>
          <a:p>
            <a:pPr algn="ctr"/>
            <a:endParaRPr lang="en-US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  <a:p>
            <a:pPr algn="ctr"/>
            <a:endParaRPr lang="en-US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  <a:p>
            <a:pPr algn="ctr"/>
            <a:endParaRPr lang="en-US" sz="8800" cap="all">
              <a:solidFill>
                <a:schemeClr val="bg1">
                  <a:lumMod val="95000"/>
                </a:schemeClr>
              </a:solidFill>
              <a:latin typeface="Tw Cen MT Condensed"/>
            </a:endParaRPr>
          </a:p>
        </p:txBody>
      </p:sp>
      <p:pic>
        <p:nvPicPr>
          <p:cNvPr id="6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416C67-5633-A199-ACA1-529DB6712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79" y="3090303"/>
            <a:ext cx="2429856" cy="2429856"/>
          </a:xfrm>
          <a:prstGeom prst="rect">
            <a:avLst/>
          </a:prstGeom>
        </p:spPr>
      </p:pic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6AC86472-BA11-71E6-37B4-207BF816B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41" y="-1"/>
            <a:ext cx="1800226" cy="18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FFF5183-833D-A490-7B58-FCC4A83EC299}"/>
              </a:ext>
            </a:extLst>
          </p:cNvPr>
          <p:cNvSpPr/>
          <p:nvPr/>
        </p:nvSpPr>
        <p:spPr>
          <a:xfrm>
            <a:off x="5178971" y="304801"/>
            <a:ext cx="1826171" cy="182617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9A038-2AEB-F240-7283-2087C692E1BA}"/>
              </a:ext>
            </a:extLst>
          </p:cNvPr>
          <p:cNvSpPr txBox="1"/>
          <p:nvPr/>
        </p:nvSpPr>
        <p:spPr>
          <a:xfrm>
            <a:off x="107156" y="2381262"/>
            <a:ext cx="12191996" cy="1976413"/>
          </a:xfrm>
          <a:prstGeom prst="rect">
            <a:avLst/>
          </a:prstGeom>
        </p:spPr>
        <p:txBody>
          <a:bodyPr rot="0" spcFirstLastPara="0" vertOverflow="overflow" horzOverflow="overflow" vert="horz" lIns="914400" tIns="45720" rIns="9144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0" i="0" u="none" strike="noStrike">
                <a:solidFill>
                  <a:schemeClr val="bg1"/>
                </a:solidFill>
                <a:effectLst/>
                <a:latin typeface="Raleway"/>
              </a:rPr>
              <a:t>“In a live class, typically the most outgoing and verbal students are well known by the professor, but in an asynchronous classroom all voices are heard.”</a:t>
            </a:r>
            <a:endParaRPr lang="en-US" sz="4000">
              <a:solidFill>
                <a:schemeClr val="bg1"/>
              </a:solidFill>
              <a:latin typeface="Raleway"/>
              <a:ea typeface="+mn-lt"/>
              <a:cs typeface="+mn-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>
              <a:latin typeface="TW Cen MT"/>
              <a:ea typeface="+mn-lt"/>
              <a:cs typeface="+mn-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0" i="1">
                <a:solidFill>
                  <a:srgbClr val="000000"/>
                </a:solidFill>
                <a:effectLst/>
                <a:latin typeface="Raleway"/>
              </a:rPr>
              <a:t>Working Group on Distance Learning in Legal Education, </a:t>
            </a:r>
            <a:r>
              <a:rPr lang="en-US" sz="2000" i="1">
                <a:latin typeface="Raleway"/>
                <a:ea typeface="+mn-lt"/>
                <a:cs typeface="+mn-lt"/>
              </a:rPr>
              <a:t>Distance Learning in Legal Education: Design, Delivery and Recommended Practices 20 (2015). </a:t>
            </a:r>
            <a:endParaRPr lang="en-US" sz="2000" i="1">
              <a:latin typeface="Raleway"/>
            </a:endParaRPr>
          </a:p>
          <a:p>
            <a:pPr defTabSz="914400"/>
            <a:endParaRPr lang="en-US" sz="2000">
              <a:latin typeface="TW Cen MT"/>
              <a:ea typeface="+mn-lt"/>
              <a:cs typeface="+mn-lt"/>
            </a:endParaRPr>
          </a:p>
          <a:p>
            <a:pPr defTabSz="914400"/>
            <a:r>
              <a:rPr lang="en-US" sz="1600" i="1">
                <a:latin typeface="TW Cen MT"/>
                <a:ea typeface="+mn-lt"/>
                <a:cs typeface="+mn-lt"/>
              </a:rPr>
              <a:t>.</a:t>
            </a:r>
            <a:endParaRPr lang="en-US" sz="1600" i="1">
              <a:latin typeface="TW Cen M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>
              <a:latin typeface="Consolas"/>
            </a:endParaRPr>
          </a:p>
        </p:txBody>
      </p:sp>
      <p:pic>
        <p:nvPicPr>
          <p:cNvPr id="3" name="Graphic 3" descr="Open quotation mark with solid fill">
            <a:extLst>
              <a:ext uri="{FF2B5EF4-FFF2-40B4-BE49-F238E27FC236}">
                <a16:creationId xmlns:a16="http://schemas.microsoft.com/office/drawing/2014/main" id="{FD838BD2-B8FF-794D-79F7-A248517D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0064" y="154558"/>
            <a:ext cx="1963275" cy="19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3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C2022A2-2CA0-7414-3BB1-0E2F114D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8" y="1870621"/>
            <a:ext cx="2743200" cy="274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8963ED-AA6C-FD17-0E95-2B7B039C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87062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98227C68-C785-F1F3-038C-5F371935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2065" y="1876010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8D57B-B3FC-479C-A4C1-F0422FF61D6E}"/>
              </a:ext>
            </a:extLst>
          </p:cNvPr>
          <p:cNvSpPr txBox="1"/>
          <p:nvPr/>
        </p:nvSpPr>
        <p:spPr>
          <a:xfrm>
            <a:off x="614157" y="461663"/>
            <a:ext cx="664389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latin typeface="Raleway"/>
              </a:rPr>
              <a:t>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F43D-10FE-42FA-AC6E-997701428624}"/>
              </a:ext>
            </a:extLst>
          </p:cNvPr>
          <p:cNvSpPr txBox="1"/>
          <p:nvPr/>
        </p:nvSpPr>
        <p:spPr>
          <a:xfrm>
            <a:off x="668223" y="4774587"/>
            <a:ext cx="28900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Types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33E10-1BA4-4B28-A93E-8E6D63BEB257}"/>
              </a:ext>
            </a:extLst>
          </p:cNvPr>
          <p:cNvSpPr txBox="1"/>
          <p:nvPr/>
        </p:nvSpPr>
        <p:spPr>
          <a:xfrm>
            <a:off x="4887329" y="4856688"/>
            <a:ext cx="26804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Nuts and Bolts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470B7-FE25-475F-ACDC-F02C04491F49}"/>
              </a:ext>
            </a:extLst>
          </p:cNvPr>
          <p:cNvSpPr txBox="1"/>
          <p:nvPr/>
        </p:nvSpPr>
        <p:spPr>
          <a:xfrm flipH="1">
            <a:off x="8953252" y="4991726"/>
            <a:ext cx="24351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Example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5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AD01-791D-EA19-8CAC-0CD55D0E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1834984"/>
            <a:ext cx="5638924" cy="31992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spc="200">
                <a:solidFill>
                  <a:srgbClr val="089E4B"/>
                </a:solidFill>
                <a:latin typeface="Raleway"/>
              </a:rPr>
              <a:t>Part 1: </a:t>
            </a:r>
            <a:br>
              <a:rPr lang="en-US" sz="6000" spc="200">
                <a:solidFill>
                  <a:srgbClr val="089E4B"/>
                </a:solidFill>
                <a:latin typeface="Raleway"/>
              </a:rPr>
            </a:br>
            <a:r>
              <a:rPr lang="en-US" sz="6000" spc="200">
                <a:solidFill>
                  <a:srgbClr val="089E4B"/>
                </a:solidFill>
                <a:latin typeface="Raleway"/>
              </a:rPr>
              <a:t>Types of Discussion  Boards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7A458709-3906-362B-FDAE-9434652D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733" y="698979"/>
            <a:ext cx="5458968" cy="54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A181-C1FE-48B0-A586-6FA010EA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1912"/>
            <a:ext cx="11376726" cy="17854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>
                <a:solidFill>
                  <a:schemeClr val="tx1"/>
                </a:solidFill>
                <a:latin typeface="Raleway"/>
              </a:rPr>
              <a:t>What is the Objective?</a:t>
            </a: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4B832407-CCB4-49C8-9061-8FAEFE4A8F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7444805" y="1771096"/>
            <a:ext cx="3999654" cy="39996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56154-FDAF-41FE-BD66-6886AFF1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942" y="2654105"/>
            <a:ext cx="5852160" cy="356381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Clr>
                <a:srgbClr val="089E4B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Raleway"/>
                <a:ea typeface="Times New Roman" panose="02020603050405020304" pitchFamily="18" charset="0"/>
              </a:rPr>
              <a:t>Introductions</a:t>
            </a:r>
            <a:endParaRPr lang="en-US"/>
          </a:p>
          <a:p>
            <a:pPr>
              <a:buClr>
                <a:srgbClr val="089E4B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Raleway"/>
                <a:ea typeface="Times New Roman" panose="02020603050405020304" pitchFamily="18" charset="0"/>
              </a:rPr>
              <a:t>Initial Engagement</a:t>
            </a:r>
            <a:endParaRPr lang="en-US" sz="2800">
              <a:effectLst/>
              <a:latin typeface="Raleway"/>
              <a:ea typeface="Times New Roman" panose="02020603050405020304" pitchFamily="18" charset="0"/>
            </a:endParaRPr>
          </a:p>
          <a:p>
            <a:pPr>
              <a:buClr>
                <a:srgbClr val="089E4B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Raleway"/>
              </a:rPr>
              <a:t>Application</a:t>
            </a:r>
          </a:p>
          <a:p>
            <a:pPr>
              <a:buClr>
                <a:srgbClr val="089E4B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Raleway"/>
              </a:rPr>
              <a:t>Extension</a:t>
            </a:r>
          </a:p>
          <a:p>
            <a:pPr marL="0" marR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30740-0F31-4E9D-ADC9-3447C9FF41B6}"/>
              </a:ext>
            </a:extLst>
          </p:cNvPr>
          <p:cNvSpPr txBox="1"/>
          <p:nvPr/>
        </p:nvSpPr>
        <p:spPr>
          <a:xfrm>
            <a:off x="698695" y="1612703"/>
            <a:ext cx="61901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89E4B"/>
                </a:solidFill>
                <a:latin typeface="Times New Roman"/>
                <a:cs typeface="Times New Roman"/>
              </a:rPr>
              <a:t>Tie your discussion boards to the course learning objectives and other parts of the course.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04D07-2866-B643-4F1C-8E6F4452EE09}"/>
              </a:ext>
            </a:extLst>
          </p:cNvPr>
          <p:cNvSpPr txBox="1"/>
          <p:nvPr/>
        </p:nvSpPr>
        <p:spPr>
          <a:xfrm>
            <a:off x="640081" y="5468645"/>
            <a:ext cx="866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Raleway" pitchFamily="2" charset="0"/>
              </a:rPr>
              <a:t>Source: Jessica Erickson, Preparing for Fall Teaching – Discussion Boards in</a:t>
            </a:r>
          </a:p>
          <a:p>
            <a:r>
              <a:rPr lang="en-US" sz="1200" i="1">
                <a:latin typeface="Raleway" pitchFamily="2" charset="0"/>
              </a:rPr>
              <a:t>Physically Distanced, Hybrid, and Remote Courses, PrawfsBlawg (July 21, 2020)</a:t>
            </a:r>
          </a:p>
        </p:txBody>
      </p:sp>
    </p:spTree>
    <p:extLst>
      <p:ext uri="{BB962C8B-B14F-4D97-AF65-F5344CB8AC3E}">
        <p14:creationId xmlns:p14="http://schemas.microsoft.com/office/powerpoint/2010/main" val="33745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8D57B-B3FC-479C-A4C1-F0422FF61D6E}"/>
              </a:ext>
            </a:extLst>
          </p:cNvPr>
          <p:cNvSpPr txBox="1"/>
          <p:nvPr/>
        </p:nvSpPr>
        <p:spPr>
          <a:xfrm>
            <a:off x="614157" y="461663"/>
            <a:ext cx="1152600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latin typeface="Raleway"/>
              </a:rPr>
              <a:t>Types of Discussion Boards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F19F004C-3C27-6C7E-E423-4B110BA8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49" y="1713205"/>
            <a:ext cx="1219200" cy="1219200"/>
          </a:xfrm>
          <a:prstGeom prst="rect">
            <a:avLst/>
          </a:prstGeom>
        </p:spPr>
      </p:pic>
      <p:pic>
        <p:nvPicPr>
          <p:cNvPr id="8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3672A63-3D0A-3276-EF2F-707FD6BE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490" y="1713205"/>
            <a:ext cx="1219200" cy="1219200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AB796A29-19D1-B8BD-BDA1-F3D5C6963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477" y="1725246"/>
            <a:ext cx="1219200" cy="1219200"/>
          </a:xfrm>
          <a:prstGeom prst="rect">
            <a:avLst/>
          </a:prstGeom>
        </p:spPr>
      </p:pic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2CEDC314-7771-300F-9B90-7011326A3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785" y="4245708"/>
            <a:ext cx="1219200" cy="121920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ECB27F02-DBD9-90E3-7713-A9D4EE34A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862" y="4245708"/>
            <a:ext cx="1219200" cy="1219200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B13B82F9-A56B-9C5E-843D-2B15EA6D5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477" y="4245708"/>
            <a:ext cx="1219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0FE31F-3871-8BD1-6739-06F42875A5D8}"/>
              </a:ext>
            </a:extLst>
          </p:cNvPr>
          <p:cNvSpPr txBox="1"/>
          <p:nvPr/>
        </p:nvSpPr>
        <p:spPr>
          <a:xfrm>
            <a:off x="1406771" y="3038231"/>
            <a:ext cx="1895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</a:rPr>
              <a:t>Ice Breaker 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48696-AE2E-02E5-9DE1-C4314F22DAB2}"/>
              </a:ext>
            </a:extLst>
          </p:cNvPr>
          <p:cNvSpPr txBox="1"/>
          <p:nvPr/>
        </p:nvSpPr>
        <p:spPr>
          <a:xfrm>
            <a:off x="4904155" y="3038231"/>
            <a:ext cx="1895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</a:rPr>
              <a:t>Jigsaw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9780D-7F74-D21D-6068-0E44092C85DE}"/>
              </a:ext>
            </a:extLst>
          </p:cNvPr>
          <p:cNvSpPr txBox="1"/>
          <p:nvPr/>
        </p:nvSpPr>
        <p:spPr>
          <a:xfrm>
            <a:off x="8723924" y="3057769"/>
            <a:ext cx="19245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</a:rPr>
              <a:t>Assigned Roles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80953-3EBB-396A-5CC4-5196088A4C35}"/>
              </a:ext>
            </a:extLst>
          </p:cNvPr>
          <p:cNvSpPr txBox="1"/>
          <p:nvPr/>
        </p:nvSpPr>
        <p:spPr>
          <a:xfrm>
            <a:off x="1289540" y="5639020"/>
            <a:ext cx="2129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</a:rPr>
              <a:t>Add an 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F58D0-816E-0AD9-3BC4-4328E772A842}"/>
              </a:ext>
            </a:extLst>
          </p:cNvPr>
          <p:cNvSpPr txBox="1"/>
          <p:nvPr/>
        </p:nvSpPr>
        <p:spPr>
          <a:xfrm>
            <a:off x="4786924" y="5639020"/>
            <a:ext cx="2129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  <a:ea typeface="+mn-lt"/>
                <a:cs typeface="+mn-lt"/>
              </a:rPr>
              <a:t>Student Led</a:t>
            </a:r>
            <a:endParaRPr lang="en-US">
              <a:latin typeface="Ralewa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EB3E5-942C-3C7C-1E1E-25542452E243}"/>
              </a:ext>
            </a:extLst>
          </p:cNvPr>
          <p:cNvSpPr txBox="1"/>
          <p:nvPr/>
        </p:nvSpPr>
        <p:spPr>
          <a:xfrm>
            <a:off x="8518770" y="5639020"/>
            <a:ext cx="2129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aleway"/>
              </a:rPr>
              <a:t>Evaluative </a:t>
            </a:r>
          </a:p>
        </p:txBody>
      </p:sp>
    </p:spTree>
    <p:extLst>
      <p:ext uri="{BB962C8B-B14F-4D97-AF65-F5344CB8AC3E}">
        <p14:creationId xmlns:p14="http://schemas.microsoft.com/office/powerpoint/2010/main" val="25941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AD01-791D-EA19-8CAC-0CD55D0E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09" y="2279696"/>
            <a:ext cx="5638924" cy="231707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spc="200">
                <a:solidFill>
                  <a:srgbClr val="FF0000"/>
                </a:solidFill>
                <a:latin typeface="Raleway"/>
              </a:rPr>
              <a:t>Part 2: </a:t>
            </a:r>
            <a:br>
              <a:rPr lang="en-US" sz="6000" spc="200">
                <a:solidFill>
                  <a:srgbClr val="FF0000"/>
                </a:solidFill>
                <a:latin typeface="Raleway"/>
              </a:rPr>
            </a:br>
            <a:r>
              <a:rPr lang="en-US" sz="6000" spc="200">
                <a:solidFill>
                  <a:srgbClr val="FF0000"/>
                </a:solidFill>
                <a:latin typeface="Raleway"/>
              </a:rPr>
              <a:t>Nuts and Bolts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7A458709-3906-362B-FDAE-9434652D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33" y="708748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9C2022A2-2CA0-7414-3BB1-0E2F114D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38" y="1870621"/>
            <a:ext cx="2743200" cy="274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8963ED-AA6C-FD17-0E95-2B7B039C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87062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98227C68-C785-F1F3-038C-5F371935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2065" y="1876010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8D57B-B3FC-479C-A4C1-F0422FF61D6E}"/>
              </a:ext>
            </a:extLst>
          </p:cNvPr>
          <p:cNvSpPr txBox="1"/>
          <p:nvPr/>
        </p:nvSpPr>
        <p:spPr>
          <a:xfrm>
            <a:off x="614156" y="461663"/>
            <a:ext cx="1147722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latin typeface="Raleway"/>
              </a:rPr>
              <a:t>Designing/Running Boards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F43D-10FE-42FA-AC6E-997701428624}"/>
              </a:ext>
            </a:extLst>
          </p:cNvPr>
          <p:cNvSpPr txBox="1"/>
          <p:nvPr/>
        </p:nvSpPr>
        <p:spPr>
          <a:xfrm>
            <a:off x="668223" y="4774587"/>
            <a:ext cx="289004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Prompts and Instructions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33E10-1BA4-4B28-A93E-8E6D63BEB257}"/>
              </a:ext>
            </a:extLst>
          </p:cNvPr>
          <p:cNvSpPr txBox="1"/>
          <p:nvPr/>
        </p:nvSpPr>
        <p:spPr>
          <a:xfrm>
            <a:off x="4740482" y="4856688"/>
            <a:ext cx="28900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/>
              </a:rPr>
              <a:t>Instructor Participation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470B7-FE25-475F-ACDC-F02C04491F49}"/>
              </a:ext>
            </a:extLst>
          </p:cNvPr>
          <p:cNvSpPr txBox="1"/>
          <p:nvPr/>
        </p:nvSpPr>
        <p:spPr>
          <a:xfrm flipH="1">
            <a:off x="8953252" y="4991726"/>
            <a:ext cx="24351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Raleway" pitchFamily="2" charset="0"/>
              </a:rPr>
              <a:t>Grading</a:t>
            </a:r>
            <a:r>
              <a:rPr lang="en-US" sz="360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27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AD01-791D-EA19-8CAC-0CD55D0E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09" y="2564360"/>
            <a:ext cx="5638924" cy="17292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spc="200">
                <a:solidFill>
                  <a:srgbClr val="7030A0"/>
                </a:solidFill>
                <a:latin typeface="Raleway"/>
              </a:rPr>
              <a:t>Part 3: </a:t>
            </a:r>
            <a:br>
              <a:rPr lang="en-US" sz="6000" spc="200">
                <a:solidFill>
                  <a:srgbClr val="7030A0"/>
                </a:solidFill>
                <a:latin typeface="Raleway"/>
              </a:rPr>
            </a:br>
            <a:r>
              <a:rPr lang="en-US" sz="6000" spc="200">
                <a:solidFill>
                  <a:srgbClr val="7030A0"/>
                </a:solidFill>
                <a:latin typeface="Raleway"/>
              </a:rPr>
              <a:t>Example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7A458709-3906-362B-FDAE-9434652D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33" y="708748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Integral</vt:lpstr>
      <vt:lpstr>Best Practices for Online Discussion Boards</vt:lpstr>
      <vt:lpstr>PowerPoint Presentation</vt:lpstr>
      <vt:lpstr>PowerPoint Presentation</vt:lpstr>
      <vt:lpstr>Part 1:  Types of Discussion  Boards</vt:lpstr>
      <vt:lpstr>What is the Objective?</vt:lpstr>
      <vt:lpstr>PowerPoint Presentation</vt:lpstr>
      <vt:lpstr>Part 2:  Nuts and Bolts</vt:lpstr>
      <vt:lpstr>PowerPoint Presentation</vt:lpstr>
      <vt:lpstr>Part 3:  Example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Tedjeske</dc:creator>
  <cp:revision>3</cp:revision>
  <cp:lastPrinted>2023-06-12T20:48:20Z</cp:lastPrinted>
  <dcterms:created xsi:type="dcterms:W3CDTF">2022-04-22T23:37:11Z</dcterms:created>
  <dcterms:modified xsi:type="dcterms:W3CDTF">2023-06-14T20:32:41Z</dcterms:modified>
</cp:coreProperties>
</file>