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9" r:id="rId2"/>
    <p:sldId id="264" r:id="rId3"/>
    <p:sldId id="286" r:id="rId4"/>
    <p:sldId id="277" r:id="rId5"/>
    <p:sldId id="282" r:id="rId6"/>
    <p:sldId id="278" r:id="rId7"/>
    <p:sldId id="261" r:id="rId8"/>
    <p:sldId id="285" r:id="rId9"/>
    <p:sldId id="279" r:id="rId10"/>
    <p:sldId id="283" r:id="rId11"/>
    <p:sldId id="280" r:id="rId12"/>
    <p:sldId id="284" r:id="rId13"/>
    <p:sldId id="281" r:id="rId14"/>
    <p:sldId id="287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odern Swiss" id="{FD2B0C0D-84C0-42ED-88AF-E5F83906AE8B}">
          <p14:sldIdLst>
            <p14:sldId id="259"/>
            <p14:sldId id="264"/>
            <p14:sldId id="286"/>
            <p14:sldId id="277"/>
            <p14:sldId id="282"/>
            <p14:sldId id="278"/>
            <p14:sldId id="261"/>
            <p14:sldId id="285"/>
            <p14:sldId id="279"/>
            <p14:sldId id="283"/>
            <p14:sldId id="280"/>
            <p14:sldId id="284"/>
            <p14:sldId id="281"/>
            <p14:sldId id="2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51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CCE8"/>
    <a:srgbClr val="118E97"/>
    <a:srgbClr val="118497"/>
    <a:srgbClr val="17B1CB"/>
    <a:srgbClr val="BC873A"/>
    <a:srgbClr val="C1C139"/>
    <a:srgbClr val="A48F52"/>
    <a:srgbClr val="9C975A"/>
    <a:srgbClr val="CCCC00"/>
    <a:srgbClr val="A6AE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CF6C68-40C8-1431-0191-FF4A4510D8E5}" v="5894" dt="2023-06-13T01:29:37.770"/>
    <p1510:client id="{B7F35C4A-173B-4CE8-BA11-59BDC888E76B}" v="75" dt="2023-06-13T19:32:53.14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05" autoAdjust="0"/>
    <p:restoredTop sz="96357" autoAdjust="0"/>
  </p:normalViewPr>
  <p:slideViewPr>
    <p:cSldViewPr snapToGrid="0" snapToObjects="1">
      <p:cViewPr varScale="1">
        <p:scale>
          <a:sx n="72" d="100"/>
          <a:sy n="72" d="100"/>
        </p:scale>
        <p:origin x="1968" y="60"/>
      </p:cViewPr>
      <p:guideLst>
        <p:guide orient="horz" pos="251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>
        <p:scale>
          <a:sx n="66" d="100"/>
          <a:sy n="66" d="100"/>
        </p:scale>
        <p:origin x="-2748" y="-156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58B8EB65-FCB1-492D-96F1-1EEFDB36395A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8B7C37-3688-416D-8869-513F3AB67D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92278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8272A57C-5FAA-4E66-BDD9-A79C3D547D7C}" type="datetimeFigureOut">
              <a:rPr lang="en-US" smtClean="0"/>
              <a:t>6/13/2023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19303DE-3E45-4DD3-9505-92EF4803EF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71029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114300" indent="-114300" algn="l" defTabSz="914400" rtl="0" eaLnBrk="1" latinLnBrk="0" hangingPunct="1">
      <a:lnSpc>
        <a:spcPct val="110000"/>
      </a:lnSpc>
      <a:spcBef>
        <a:spcPts val="300"/>
      </a:spcBef>
      <a:buFont typeface="Arial" panose="020B0604020202020204" pitchFamily="34" charset="0"/>
      <a:buChar char="•"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228600" indent="-114300" algn="l" defTabSz="914400" rtl="0" eaLnBrk="1" latinLnBrk="0" hangingPunct="1">
      <a:lnSpc>
        <a:spcPct val="100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429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4572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571500" indent="-114300" algn="l" defTabSz="914400" rtl="0" eaLnBrk="1" latinLnBrk="0" hangingPunct="1">
      <a:lnSpc>
        <a:spcPct val="95000"/>
      </a:lnSpc>
      <a:spcBef>
        <a:spcPts val="300"/>
      </a:spcBef>
      <a:buFont typeface="Arial" panose="020B0604020202020204" pitchFamily="34" charset="0"/>
      <a:buChar char="•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 Pag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358924"/>
            <a:ext cx="4866908" cy="2742289"/>
          </a:xfrm>
        </p:spPr>
        <p:txBody>
          <a:bodyPr/>
          <a:lstStyle>
            <a:lvl1pPr>
              <a:lnSpc>
                <a:spcPct val="90000"/>
              </a:lnSpc>
              <a:defRPr sz="6600" kern="100" cap="all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add </a:t>
            </a:r>
            <a:r>
              <a:rPr lang="en-US" dirty="0" err="1"/>
              <a:t>slidedoc</a:t>
            </a:r>
            <a:r>
              <a:rPr lang="en-US" dirty="0"/>
              <a:t> title</a:t>
            </a:r>
          </a:p>
        </p:txBody>
      </p:sp>
      <p:sp>
        <p:nvSpPr>
          <p:cNvPr id="60" name="Text Placeholder 59"/>
          <p:cNvSpPr>
            <a:spLocks noGrp="1"/>
          </p:cNvSpPr>
          <p:nvPr>
            <p:ph type="body" sz="quarter" idx="10"/>
          </p:nvPr>
        </p:nvSpPr>
        <p:spPr>
          <a:xfrm>
            <a:off x="457200" y="3496727"/>
            <a:ext cx="1497013" cy="2512484"/>
          </a:xfrm>
        </p:spPr>
        <p:txBody>
          <a:bodyPr anchor="b"/>
          <a:lstStyle>
            <a:lvl1pPr>
              <a:lnSpc>
                <a:spcPct val="100000"/>
              </a:lnSpc>
              <a:defRPr sz="1300">
                <a:solidFill>
                  <a:schemeClr val="tx2"/>
                </a:solidFill>
              </a:defRPr>
            </a:lvl1pPr>
            <a:lvl2pPr>
              <a:defRPr b="1"/>
            </a:lvl2pPr>
            <a:lvl5pPr marL="0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Julie Tedjeske Crane</a:t>
            </a:r>
          </a:p>
          <a:p>
            <a:pPr lvl="4"/>
            <a:r>
              <a:rPr lang="en-US" dirty="0" err="1"/>
              <a:t>CALICon</a:t>
            </a:r>
            <a:r>
              <a:rPr lang="en-US" dirty="0"/>
              <a:t> 2023</a:t>
            </a:r>
          </a:p>
        </p:txBody>
      </p:sp>
      <p:cxnSp>
        <p:nvCxnSpPr>
          <p:cNvPr id="62" name="Straight Connector 61"/>
          <p:cNvCxnSpPr/>
          <p:nvPr userDrawn="1"/>
        </p:nvCxnSpPr>
        <p:spPr>
          <a:xfrm>
            <a:off x="457200" y="6178550"/>
            <a:ext cx="1497196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Text Placeholder 59"/>
          <p:cNvSpPr>
            <a:spLocks noGrp="1"/>
          </p:cNvSpPr>
          <p:nvPr>
            <p:ph type="body" sz="quarter" idx="11"/>
          </p:nvPr>
        </p:nvSpPr>
        <p:spPr>
          <a:xfrm>
            <a:off x="5509344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4" name="Text Placeholder 59"/>
          <p:cNvSpPr>
            <a:spLocks noGrp="1"/>
          </p:cNvSpPr>
          <p:nvPr>
            <p:ph type="body" sz="quarter" idx="12"/>
          </p:nvPr>
        </p:nvSpPr>
        <p:spPr>
          <a:xfrm>
            <a:off x="7189787" y="5181598"/>
            <a:ext cx="1497013" cy="1022351"/>
          </a:xfrm>
        </p:spPr>
        <p:txBody>
          <a:bodyPr anchor="b"/>
          <a:lstStyle>
            <a:lvl1pPr algn="r">
              <a:lnSpc>
                <a:spcPct val="100000"/>
              </a:lnSpc>
              <a:defRPr sz="1300" b="1">
                <a:solidFill>
                  <a:schemeClr val="bg1"/>
                </a:solidFill>
              </a:defRPr>
            </a:lvl1pPr>
            <a:lvl2pPr>
              <a:defRPr b="1"/>
            </a:lvl2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686477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hapter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48100"/>
            <a:ext cx="4229100" cy="2543773"/>
          </a:xfrm>
        </p:spPr>
        <p:txBody>
          <a:bodyPr>
            <a:spAutoFit/>
          </a:bodyPr>
          <a:lstStyle>
            <a:lvl1pPr>
              <a:defRPr sz="5800" kern="100" spc="-2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0721063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cxnSp>
          <p:nvCxnSpPr>
            <p:cNvPr id="49" name="Straight Connector 48"/>
            <p:cNvCxnSpPr/>
            <p:nvPr userDrawn="1"/>
          </p:nvCxnSpPr>
          <p:spPr>
            <a:xfrm>
              <a:off x="4572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 userDrawn="1"/>
          </p:nvCxnSpPr>
          <p:spPr>
            <a:xfrm>
              <a:off x="868680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 userDrawn="1"/>
          </p:nvCxnSpPr>
          <p:spPr>
            <a:xfrm>
              <a:off x="111372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 userDrawn="1"/>
          </p:nvCxnSpPr>
          <p:spPr>
            <a:xfrm>
              <a:off x="130062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 userDrawn="1"/>
          </p:nvCxnSpPr>
          <p:spPr>
            <a:xfrm>
              <a:off x="195439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 userDrawn="1"/>
          </p:nvCxnSpPr>
          <p:spPr>
            <a:xfrm>
              <a:off x="214305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 userDrawn="1"/>
          </p:nvCxnSpPr>
          <p:spPr>
            <a:xfrm>
              <a:off x="279682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 userDrawn="1"/>
          </p:nvCxnSpPr>
          <p:spPr>
            <a:xfrm>
              <a:off x="2990753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 userDrawn="1"/>
          </p:nvCxnSpPr>
          <p:spPr>
            <a:xfrm>
              <a:off x="363925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 userDrawn="1"/>
          </p:nvCxnSpPr>
          <p:spPr>
            <a:xfrm>
              <a:off x="382907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 userDrawn="1"/>
          </p:nvCxnSpPr>
          <p:spPr>
            <a:xfrm>
              <a:off x="44787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 userDrawn="1"/>
          </p:nvCxnSpPr>
          <p:spPr>
            <a:xfrm>
              <a:off x="467033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 userDrawn="1"/>
          </p:nvCxnSpPr>
          <p:spPr>
            <a:xfrm>
              <a:off x="532410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 userDrawn="1"/>
          </p:nvCxnSpPr>
          <p:spPr>
            <a:xfrm>
              <a:off x="551276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 userDrawn="1"/>
          </p:nvCxnSpPr>
          <p:spPr>
            <a:xfrm>
              <a:off x="6166536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 userDrawn="1"/>
          </p:nvCxnSpPr>
          <p:spPr>
            <a:xfrm>
              <a:off x="6355190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 userDrawn="1"/>
          </p:nvCxnSpPr>
          <p:spPr>
            <a:xfrm>
              <a:off x="7008964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 userDrawn="1"/>
          </p:nvCxnSpPr>
          <p:spPr>
            <a:xfrm>
              <a:off x="7197618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 userDrawn="1"/>
          </p:nvCxnSpPr>
          <p:spPr>
            <a:xfrm>
              <a:off x="7851392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 userDrawn="1"/>
          </p:nvCxnSpPr>
          <p:spPr>
            <a:xfrm>
              <a:off x="8040049" y="0"/>
              <a:ext cx="0" cy="685800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 userDrawn="1"/>
          </p:nvCxnSpPr>
          <p:spPr>
            <a:xfrm>
              <a:off x="0" y="4572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 userDrawn="1"/>
          </p:nvCxnSpPr>
          <p:spPr>
            <a:xfrm>
              <a:off x="0" y="6858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 userDrawn="1"/>
          </p:nvCxnSpPr>
          <p:spPr>
            <a:xfrm>
              <a:off x="0" y="61785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 userDrawn="1"/>
          </p:nvCxnSpPr>
          <p:spPr>
            <a:xfrm>
              <a:off x="0" y="640715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 userDrawn="1"/>
          </p:nvCxnSpPr>
          <p:spPr>
            <a:xfrm flipH="1">
              <a:off x="0" y="3429000"/>
              <a:ext cx="9144000" cy="0"/>
            </a:xfrm>
            <a:prstGeom prst="line">
              <a:avLst/>
            </a:prstGeom>
            <a:ln>
              <a:solidFill>
                <a:srgbClr val="FF0066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64921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37" name="Text Placeholder 36"/>
          <p:cNvSpPr>
            <a:spLocks noGrp="1"/>
          </p:cNvSpPr>
          <p:nvPr>
            <p:ph type="body" sz="quarter" idx="11"/>
          </p:nvPr>
        </p:nvSpPr>
        <p:spPr>
          <a:xfrm>
            <a:off x="3829050" y="685800"/>
            <a:ext cx="4857750" cy="122802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8" name="Text Placeholder 33"/>
          <p:cNvSpPr>
            <a:spLocks noGrp="1"/>
          </p:cNvSpPr>
          <p:nvPr>
            <p:ph type="body" sz="quarter" idx="12" hasCustomPrompt="1"/>
          </p:nvPr>
        </p:nvSpPr>
        <p:spPr>
          <a:xfrm>
            <a:off x="214034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0" name="Text Placeholder 33"/>
          <p:cNvSpPr>
            <a:spLocks noGrp="1"/>
          </p:cNvSpPr>
          <p:nvPr>
            <p:ph type="body" sz="quarter" idx="13" hasCustomPrompt="1"/>
          </p:nvPr>
        </p:nvSpPr>
        <p:spPr>
          <a:xfrm>
            <a:off x="3823494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2" name="Text Placeholder 33"/>
          <p:cNvSpPr>
            <a:spLocks noGrp="1"/>
          </p:cNvSpPr>
          <p:nvPr>
            <p:ph type="body" sz="quarter" idx="14" hasCustomPrompt="1"/>
          </p:nvPr>
        </p:nvSpPr>
        <p:spPr>
          <a:xfrm>
            <a:off x="5506641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44" name="Text Placeholder 33"/>
          <p:cNvSpPr>
            <a:spLocks noGrp="1"/>
          </p:cNvSpPr>
          <p:nvPr>
            <p:ph type="body" sz="quarter" idx="15" hasCustomPrompt="1"/>
          </p:nvPr>
        </p:nvSpPr>
        <p:spPr>
          <a:xfrm>
            <a:off x="7189787" y="2319870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25" name="Text Placeholder 33"/>
          <p:cNvSpPr>
            <a:spLocks noGrp="1"/>
          </p:cNvSpPr>
          <p:nvPr>
            <p:ph type="body" sz="quarter" idx="21" hasCustomPrompt="1"/>
          </p:nvPr>
        </p:nvSpPr>
        <p:spPr>
          <a:xfrm>
            <a:off x="457200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6" name="Text Placeholder 33"/>
          <p:cNvSpPr>
            <a:spLocks noGrp="1"/>
          </p:cNvSpPr>
          <p:nvPr>
            <p:ph type="body" sz="quarter" idx="22" hasCustomPrompt="1"/>
          </p:nvPr>
        </p:nvSpPr>
        <p:spPr>
          <a:xfrm>
            <a:off x="214034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7" name="Text Placeholder 33"/>
          <p:cNvSpPr>
            <a:spLocks noGrp="1"/>
          </p:cNvSpPr>
          <p:nvPr>
            <p:ph type="body" sz="quarter" idx="23" hasCustomPrompt="1"/>
          </p:nvPr>
        </p:nvSpPr>
        <p:spPr>
          <a:xfrm>
            <a:off x="3823494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8" name="Text Placeholder 33"/>
          <p:cNvSpPr>
            <a:spLocks noGrp="1"/>
          </p:cNvSpPr>
          <p:nvPr>
            <p:ph type="body" sz="quarter" idx="24" hasCustomPrompt="1"/>
          </p:nvPr>
        </p:nvSpPr>
        <p:spPr>
          <a:xfrm>
            <a:off x="5506641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29" name="Text Placeholder 33"/>
          <p:cNvSpPr>
            <a:spLocks noGrp="1"/>
          </p:cNvSpPr>
          <p:nvPr>
            <p:ph type="body" sz="quarter" idx="25" hasCustomPrompt="1"/>
          </p:nvPr>
        </p:nvSpPr>
        <p:spPr>
          <a:xfrm>
            <a:off x="7189787" y="2228136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1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457200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2" name="Text Placeholder 33"/>
          <p:cNvSpPr>
            <a:spLocks noGrp="1"/>
          </p:cNvSpPr>
          <p:nvPr>
            <p:ph type="body" sz="quarter" idx="32" hasCustomPrompt="1"/>
          </p:nvPr>
        </p:nvSpPr>
        <p:spPr>
          <a:xfrm>
            <a:off x="214034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3" name="Text Placeholder 33"/>
          <p:cNvSpPr>
            <a:spLocks noGrp="1"/>
          </p:cNvSpPr>
          <p:nvPr>
            <p:ph type="body" sz="quarter" idx="33" hasCustomPrompt="1"/>
          </p:nvPr>
        </p:nvSpPr>
        <p:spPr>
          <a:xfrm>
            <a:off x="3823494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4" name="Text Placeholder 33"/>
          <p:cNvSpPr>
            <a:spLocks noGrp="1"/>
          </p:cNvSpPr>
          <p:nvPr>
            <p:ph type="body" sz="quarter" idx="34" hasCustomPrompt="1"/>
          </p:nvPr>
        </p:nvSpPr>
        <p:spPr>
          <a:xfrm>
            <a:off x="5506641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5" name="Text Placeholder 33"/>
          <p:cNvSpPr>
            <a:spLocks noGrp="1"/>
          </p:cNvSpPr>
          <p:nvPr>
            <p:ph type="body" sz="quarter" idx="35" hasCustomPrompt="1"/>
          </p:nvPr>
        </p:nvSpPr>
        <p:spPr>
          <a:xfrm>
            <a:off x="7189787" y="4428069"/>
            <a:ext cx="1497013" cy="1083733"/>
          </a:xfrm>
        </p:spPr>
        <p:txBody>
          <a:bodyPr/>
          <a:lstStyle>
            <a:lvl1pPr>
              <a:buNone/>
              <a:defRPr sz="6600" b="1" i="0" spc="-300">
                <a:solidFill>
                  <a:schemeClr val="accent5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##</a:t>
            </a:r>
          </a:p>
        </p:txBody>
      </p:sp>
      <p:sp>
        <p:nvSpPr>
          <p:cNvPr id="76" name="Text Placeholder 33"/>
          <p:cNvSpPr>
            <a:spLocks noGrp="1"/>
          </p:cNvSpPr>
          <p:nvPr>
            <p:ph type="body" sz="quarter" idx="36" hasCustomPrompt="1"/>
          </p:nvPr>
        </p:nvSpPr>
        <p:spPr>
          <a:xfrm>
            <a:off x="457200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7" name="Text Placeholder 33"/>
          <p:cNvSpPr>
            <a:spLocks noGrp="1"/>
          </p:cNvSpPr>
          <p:nvPr>
            <p:ph type="body" sz="quarter" idx="37" hasCustomPrompt="1"/>
          </p:nvPr>
        </p:nvSpPr>
        <p:spPr>
          <a:xfrm>
            <a:off x="214034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8" name="Text Placeholder 33"/>
          <p:cNvSpPr>
            <a:spLocks noGrp="1"/>
          </p:cNvSpPr>
          <p:nvPr>
            <p:ph type="body" sz="quarter" idx="38" hasCustomPrompt="1"/>
          </p:nvPr>
        </p:nvSpPr>
        <p:spPr>
          <a:xfrm>
            <a:off x="3823494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79" name="Text Placeholder 33"/>
          <p:cNvSpPr>
            <a:spLocks noGrp="1"/>
          </p:cNvSpPr>
          <p:nvPr>
            <p:ph type="body" sz="quarter" idx="39" hasCustomPrompt="1"/>
          </p:nvPr>
        </p:nvSpPr>
        <p:spPr>
          <a:xfrm>
            <a:off x="5506641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  <p:sp>
        <p:nvSpPr>
          <p:cNvPr id="80" name="Text Placeholder 33"/>
          <p:cNvSpPr>
            <a:spLocks noGrp="1"/>
          </p:cNvSpPr>
          <p:nvPr>
            <p:ph type="body" sz="quarter" idx="40" hasCustomPrompt="1"/>
          </p:nvPr>
        </p:nvSpPr>
        <p:spPr>
          <a:xfrm>
            <a:off x="7189787" y="4336335"/>
            <a:ext cx="1497013" cy="295466"/>
          </a:xfrm>
        </p:spPr>
        <p:txBody>
          <a:bodyPr anchor="b">
            <a:noAutofit/>
          </a:bodyPr>
          <a:lstStyle>
            <a:lvl1pPr>
              <a:buNone/>
              <a:defRPr sz="1600" b="0" i="1" spc="0">
                <a:solidFill>
                  <a:schemeClr val="bg2"/>
                </a:solidFill>
                <a:latin typeface="Corbel" panose="020B0503020204020204" pitchFamily="34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 marL="0" indent="0">
              <a:buNone/>
              <a:defRPr/>
            </a:lvl4pPr>
            <a:lvl5pPr marL="171450" indent="0">
              <a:buNone/>
              <a:defRPr/>
            </a:lvl5pPr>
          </a:lstStyle>
          <a:p>
            <a:pPr lvl="0"/>
            <a:r>
              <a:rPr lang="en-US" dirty="0"/>
              <a:t>Insert</a:t>
            </a:r>
          </a:p>
        </p:txBody>
      </p:sp>
    </p:spTree>
    <p:extLst>
      <p:ext uri="{BB962C8B-B14F-4D97-AF65-F5344CB8AC3E}">
        <p14:creationId xmlns:p14="http://schemas.microsoft.com/office/powerpoint/2010/main" val="14197730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0332337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+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3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9280623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485921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8377575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6" name="Content Placeholder 2"/>
          <p:cNvSpPr>
            <a:spLocks noGrp="1"/>
          </p:cNvSpPr>
          <p:nvPr>
            <p:ph idx="10"/>
          </p:nvPr>
        </p:nvSpPr>
        <p:spPr>
          <a:xfrm>
            <a:off x="6353908" y="685800"/>
            <a:ext cx="2332892" cy="54927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27374922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1811932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Hal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4" name="Content Placeholder 2"/>
          <p:cNvSpPr>
            <a:spLocks noGrp="1"/>
          </p:cNvSpPr>
          <p:nvPr>
            <p:ph idx="1"/>
          </p:nvPr>
        </p:nvSpPr>
        <p:spPr>
          <a:xfrm>
            <a:off x="3827585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0"/>
          </p:nvPr>
        </p:nvSpPr>
        <p:spPr>
          <a:xfrm>
            <a:off x="6353908" y="3429000"/>
            <a:ext cx="2332892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Content Placeholder 2"/>
          <p:cNvSpPr>
            <a:spLocks noGrp="1"/>
          </p:cNvSpPr>
          <p:nvPr>
            <p:ph idx="11"/>
          </p:nvPr>
        </p:nvSpPr>
        <p:spPr>
          <a:xfrm>
            <a:off x="1301262" y="3429000"/>
            <a:ext cx="2321755" cy="274955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 Placeholder 2"/>
          <p:cNvSpPr>
            <a:spLocks noGrp="1"/>
          </p:cNvSpPr>
          <p:nvPr>
            <p:ph type="body" sz="quarter" idx="12" hasCustomPrompt="1"/>
          </p:nvPr>
        </p:nvSpPr>
        <p:spPr>
          <a:xfrm>
            <a:off x="1301262" y="6407150"/>
            <a:ext cx="6738787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3279244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 hasCustomPrompt="1"/>
          </p:nvPr>
        </p:nvSpPr>
        <p:spPr>
          <a:xfrm>
            <a:off x="457200" y="6407150"/>
            <a:ext cx="7582849" cy="450850"/>
          </a:xfrm>
        </p:spPr>
        <p:txBody>
          <a:bodyPr/>
          <a:lstStyle>
            <a:lvl1pPr>
              <a:lnSpc>
                <a:spcPct val="85000"/>
              </a:lnSpc>
              <a:buFontTx/>
              <a:buNone/>
              <a:defRPr sz="800" i="0">
                <a:solidFill>
                  <a:schemeClr val="bg2"/>
                </a:solidFill>
                <a:latin typeface="+mn-lt"/>
              </a:defRPr>
            </a:lvl1pPr>
            <a:lvl2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2pPr>
            <a:lvl3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3pPr>
            <a:lvl4pPr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4pPr>
            <a:lvl5pPr marL="0" indent="0">
              <a:lnSpc>
                <a:spcPct val="85000"/>
              </a:lnSpc>
              <a:buFontTx/>
              <a:buNone/>
              <a:defRPr sz="800">
                <a:solidFill>
                  <a:schemeClr val="bg2"/>
                </a:solidFill>
                <a:latin typeface="+mn-lt"/>
              </a:defRPr>
            </a:lvl5pPr>
          </a:lstStyle>
          <a:p>
            <a:pPr lvl="0"/>
            <a:r>
              <a:rPr lang="en-US" dirty="0"/>
              <a:t>Click to insert attribution</a:t>
            </a:r>
          </a:p>
        </p:txBody>
      </p:sp>
    </p:spTree>
    <p:extLst>
      <p:ext uri="{BB962C8B-B14F-4D97-AF65-F5344CB8AC3E}">
        <p14:creationId xmlns:p14="http://schemas.microsoft.com/office/powerpoint/2010/main" val="37489032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3182052" cy="1228028"/>
          </a:xfrm>
          <a:prstGeom prst="rect">
            <a:avLst/>
          </a:prstGeom>
        </p:spPr>
        <p:txBody>
          <a:bodyPr vert="horz" wrap="square" lIns="0" tIns="0" rIns="0" bIns="0" rtlCol="0" anchor="t">
            <a:noAutofit/>
          </a:bodyPr>
          <a:lstStyle/>
          <a:p>
            <a:r>
              <a:rPr lang="en-US" dirty="0"/>
              <a:t>All Click To Edit Master Title </a:t>
            </a:r>
            <a:br>
              <a:rPr lang="en-US" dirty="0"/>
            </a:br>
            <a:r>
              <a:rPr lang="en-US" dirty="0"/>
              <a:t>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29078" y="685800"/>
            <a:ext cx="4857722" cy="549275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Sixth level</a:t>
            </a:r>
          </a:p>
          <a:p>
            <a:pPr lvl="6"/>
            <a:r>
              <a:rPr lang="en-US" dirty="0"/>
              <a:t>Seventh level</a:t>
            </a:r>
          </a:p>
          <a:p>
            <a:pPr lvl="7"/>
            <a:r>
              <a:rPr lang="en-US" dirty="0"/>
              <a:t>More</a:t>
            </a:r>
          </a:p>
          <a:p>
            <a:pPr lvl="8"/>
            <a:r>
              <a:rPr lang="en-US" dirty="0"/>
              <a:t>More</a:t>
            </a:r>
          </a:p>
        </p:txBody>
      </p:sp>
      <p:cxnSp>
        <p:nvCxnSpPr>
          <p:cNvPr id="69" name="Straight Connector 68"/>
          <p:cNvCxnSpPr/>
          <p:nvPr userDrawn="1"/>
        </p:nvCxnSpPr>
        <p:spPr>
          <a:xfrm>
            <a:off x="457200" y="460057"/>
            <a:ext cx="318205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 userDrawn="1"/>
        </p:nvCxnSpPr>
        <p:spPr>
          <a:xfrm>
            <a:off x="3829078" y="460057"/>
            <a:ext cx="4857722" cy="0"/>
          </a:xfrm>
          <a:prstGeom prst="line">
            <a:avLst/>
          </a:prstGeom>
          <a:ln w="12700">
            <a:solidFill>
              <a:schemeClr val="tx2"/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TextBox 75"/>
          <p:cNvSpPr txBox="1"/>
          <p:nvPr userDrawn="1"/>
        </p:nvSpPr>
        <p:spPr>
          <a:xfrm>
            <a:off x="8561766" y="6397715"/>
            <a:ext cx="125034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fld id="{2385CB4A-7E96-44CA-B116-B71B544B697D}" type="slidenum">
              <a:rPr lang="en-US" sz="800" smtClean="0">
                <a:solidFill>
                  <a:schemeClr val="bg2"/>
                </a:solidFill>
              </a:rPr>
              <a:pPr algn="r"/>
              <a:t>‹#›</a:t>
            </a:fld>
            <a:endParaRPr lang="en-US" sz="800" dirty="0">
              <a:solidFill>
                <a:schemeClr val="bg2"/>
              </a:solidFill>
            </a:endParaRPr>
          </a:p>
        </p:txBody>
      </p:sp>
      <p:sp>
        <p:nvSpPr>
          <p:cNvPr id="117" name="TextBox 116"/>
          <p:cNvSpPr txBox="1"/>
          <p:nvPr userDrawn="1"/>
        </p:nvSpPr>
        <p:spPr>
          <a:xfrm>
            <a:off x="8331889" y="6397715"/>
            <a:ext cx="24045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pPr algn="r"/>
            <a:r>
              <a:rPr lang="en-US" sz="800" dirty="0">
                <a:solidFill>
                  <a:schemeClr val="bg2"/>
                </a:solidFill>
              </a:rPr>
              <a:t>|</a:t>
            </a:r>
          </a:p>
        </p:txBody>
      </p:sp>
    </p:spTree>
    <p:extLst>
      <p:ext uri="{BB962C8B-B14F-4D97-AF65-F5344CB8AC3E}">
        <p14:creationId xmlns:p14="http://schemas.microsoft.com/office/powerpoint/2010/main" val="37281370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56" r:id="rId4"/>
    <p:sldLayoutId id="2147483658" r:id="rId5"/>
    <p:sldLayoutId id="2147483650" r:id="rId6"/>
    <p:sldLayoutId id="2147483657" r:id="rId7"/>
    <p:sldLayoutId id="2147483659" r:id="rId8"/>
    <p:sldLayoutId id="2147483654" r:id="rId9"/>
    <p:sldLayoutId id="2147483660" r:id="rId10"/>
    <p:sldLayoutId id="2147483655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2800" b="1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20000"/>
        </a:lnSpc>
        <a:spcBef>
          <a:spcPts val="600"/>
        </a:spcBef>
        <a:spcAft>
          <a:spcPts val="1200"/>
        </a:spcAft>
        <a:buFont typeface="Arial" panose="020B0604020202020204" pitchFamily="34" charset="0"/>
        <a:buChar char="​"/>
        <a:defRPr sz="1500" b="0" i="1" kern="1200">
          <a:solidFill>
            <a:schemeClr val="accent1"/>
          </a:solidFill>
          <a:latin typeface="Corbel" panose="020B0503020204020204" pitchFamily="34" charset="0"/>
          <a:ea typeface="+mn-ea"/>
          <a:cs typeface="+mn-cs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​"/>
        <a:defRPr sz="1500" i="1" kern="1200">
          <a:solidFill>
            <a:schemeClr val="tx2"/>
          </a:solidFill>
          <a:latin typeface="Corbel" panose="020B0503020204020204" pitchFamily="34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10000"/>
        </a:lnSpc>
        <a:spcBef>
          <a:spcPts val="600"/>
        </a:spcBef>
        <a:spcAft>
          <a:spcPts val="0"/>
        </a:spcAft>
        <a:buFont typeface="Arial" panose="020B0604020202020204" pitchFamily="34" charset="0"/>
        <a:buChar char="​"/>
        <a:defRPr sz="1100" b="1" kern="1200">
          <a:solidFill>
            <a:schemeClr val="accent4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3pPr>
      <a:lvl4pPr marL="0" indent="0" algn="l" defTabSz="914400" rtl="0" eaLnBrk="1" latinLnBrk="0" hangingPunct="1">
        <a:lnSpc>
          <a:spcPct val="114000"/>
        </a:lnSpc>
        <a:spcBef>
          <a:spcPts val="600"/>
        </a:spcBef>
        <a:spcAft>
          <a:spcPts val="600"/>
        </a:spcAft>
        <a:buFont typeface="Arial" panose="020B0604020202020204" pitchFamily="34" charset="0"/>
        <a:buChar char="​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4pPr>
      <a:lvl5pPr marL="171450" indent="-171450" algn="l" defTabSz="914400" rtl="0" eaLnBrk="1" latinLnBrk="0" hangingPunct="1">
        <a:lnSpc>
          <a:spcPct val="95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Microsoft New Tai Lue" panose="020B0502040204020203" pitchFamily="34" charset="0"/>
          <a:ea typeface="+mn-ea"/>
          <a:cs typeface="Microsoft New Tai Lue" panose="020B0502040204020203" pitchFamily="34" charset="0"/>
        </a:defRPr>
      </a:lvl5pPr>
      <a:lvl6pPr marL="344488" indent="-173038" algn="l" defTabSz="914400" rtl="0" eaLnBrk="1" latinLnBrk="0" hangingPunct="1">
        <a:lnSpc>
          <a:spcPct val="85000"/>
        </a:lnSpc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60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​"/>
        <a:defRPr sz="1500" i="1" kern="1200" baseline="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7pPr>
      <a:lvl8pPr marL="171450" indent="-17145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8pPr>
      <a:lvl9pPr marL="344488" indent="-173038" algn="l" defTabSz="914400" rtl="0" eaLnBrk="1" latinLnBrk="0" hangingPunct="1">
        <a:spcBef>
          <a:spcPct val="20000"/>
        </a:spcBef>
        <a:spcAft>
          <a:spcPts val="600"/>
        </a:spcAft>
        <a:buFont typeface="Arial" panose="020B0604020202020204" pitchFamily="34" charset="0"/>
        <a:buChar char="•"/>
        <a:defRPr sz="1100" kern="1200">
          <a:solidFill>
            <a:schemeClr val="bg2"/>
          </a:solidFill>
          <a:latin typeface="Corbel" panose="020B0503020204020204" pitchFamily="34" charset="0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7" Type="http://schemas.openxmlformats.org/officeDocument/2006/relationships/image" Target="../media/image4.png"/><Relationship Id="rId2" Type="http://schemas.openxmlformats.org/officeDocument/2006/relationships/slide" Target="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3.xml"/><Relationship Id="rId5" Type="http://schemas.openxmlformats.org/officeDocument/2006/relationships/slide" Target="slide11.xml"/><Relationship Id="rId4" Type="http://schemas.openxmlformats.org/officeDocument/2006/relationships/slide" Target="slide9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prawfsblawg.blogs.com/prawfsblawg/2020/07/preparing-for-fall-teaching-discussion-boards-in-physically-distanced-hybrid-and-remote-courses.html" TargetMode="External"/><Relationship Id="rId7" Type="http://schemas.openxmlformats.org/officeDocument/2006/relationships/hyperlink" Target="https://ep.jhu.edu/faculty-staff/teaching-technology-resources/discussions-in-online-courses-best-practices-and-expectations/" TargetMode="External"/><Relationship Id="rId2" Type="http://schemas.openxmlformats.org/officeDocument/2006/relationships/hyperlink" Target="https://mitsloanedtech.mit.edu/2022/01/07/4-tips-to-design-an-engaging-discussion-in-canvas/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law.stanford.edu/publications/enhancing-the-online-learning-environment-strategies-for-increasing-student-engagement/" TargetMode="External"/><Relationship Id="rId5" Type="http://schemas.openxmlformats.org/officeDocument/2006/relationships/hyperlink" Target="https://www.insidehighered.com/digital-learning/article/2019/03/27/new-approaches-discussion-boards-aim-dynamic-online-learning" TargetMode="External"/><Relationship Id="rId4" Type="http://schemas.openxmlformats.org/officeDocument/2006/relationships/hyperlink" Target="https://interactive.wharton.upenn.edu/learning-insights/running-a-discussion-board/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323145" y="358924"/>
            <a:ext cx="8754518" cy="2121401"/>
          </a:xfrm>
        </p:spPr>
        <p:txBody>
          <a:bodyPr/>
          <a:lstStyle/>
          <a:p>
            <a:r>
              <a:rPr lang="en-US" sz="4800" b="0" dirty="0">
                <a:solidFill>
                  <a:srgbClr val="0D0D0D"/>
                </a:solidFill>
                <a:latin typeface="Raleway"/>
                <a:ea typeface="+mj-lt"/>
                <a:cs typeface="+mj-lt"/>
              </a:rPr>
              <a:t>BEST PRACTICES FOR ONLINE DISCUSSION BOARDS</a:t>
            </a:r>
            <a:br>
              <a:rPr lang="en-US" sz="4800" b="0" dirty="0">
                <a:solidFill>
                  <a:srgbClr val="0D0D0D"/>
                </a:solidFill>
                <a:latin typeface="Raleway"/>
                <a:ea typeface="+mj-lt"/>
                <a:cs typeface="+mj-lt"/>
              </a:rPr>
            </a:br>
            <a:br>
              <a:rPr lang="en-US" sz="4800" b="0" dirty="0">
                <a:solidFill>
                  <a:srgbClr val="0D0D0D"/>
                </a:solidFill>
                <a:latin typeface="Raleway"/>
                <a:ea typeface="+mj-lt"/>
                <a:cs typeface="+mj-lt"/>
              </a:rPr>
            </a:br>
            <a:r>
              <a:rPr lang="en-US" sz="3600" b="0" cap="none" dirty="0">
                <a:solidFill>
                  <a:srgbClr val="0D0D0D"/>
                </a:solidFill>
                <a:latin typeface="Raleway"/>
                <a:ea typeface="+mj-lt"/>
                <a:cs typeface="+mj-lt"/>
              </a:rPr>
              <a:t>Table</a:t>
            </a:r>
            <a:r>
              <a:rPr lang="en-US" sz="3600" b="0" cap="none" dirty="0">
                <a:solidFill>
                  <a:srgbClr val="0D0D0D"/>
                </a:solidFill>
                <a:latin typeface="Raleway"/>
                <a:cs typeface="Arial"/>
              </a:rPr>
              <a:t> of contents:</a:t>
            </a:r>
            <a:br>
              <a:rPr lang="en-US" sz="3600" b="0" cap="none" dirty="0">
                <a:solidFill>
                  <a:srgbClr val="0D0D0D"/>
                </a:solidFill>
                <a:latin typeface="Raleway"/>
                <a:cs typeface="Arial"/>
              </a:rPr>
            </a:br>
            <a:r>
              <a:rPr lang="en-US" sz="2000" b="0" cap="none" spc="0" dirty="0">
                <a:solidFill>
                  <a:srgbClr val="0D0D0D"/>
                </a:solidFill>
                <a:latin typeface="Open Sans"/>
                <a:ea typeface="Open Sans"/>
                <a:cs typeface="Arial"/>
                <a:hlinkClick r:id="" action="ppaction://hlinkshowjump?jump=nextslide"/>
              </a:rPr>
              <a:t>Objectives for discussion boards</a:t>
            </a:r>
            <a:br>
              <a:rPr lang="en-US" sz="2000" b="0" cap="none" spc="0" dirty="0">
                <a:latin typeface="Open Sans"/>
                <a:cs typeface="Arial"/>
              </a:rPr>
            </a:br>
            <a:r>
              <a:rPr lang="en-US" sz="2000" b="0" cap="none" spc="0" dirty="0">
                <a:solidFill>
                  <a:srgbClr val="0D0D0D"/>
                </a:solidFill>
                <a:latin typeface="Open Sans"/>
                <a:ea typeface="Open Sans"/>
                <a:cs typeface="Arial"/>
                <a:hlinkClick r:id="rId2" action="ppaction://hlinksldjump"/>
              </a:rPr>
              <a:t>Types of discussion boards</a:t>
            </a:r>
            <a:br>
              <a:rPr lang="en-US" sz="2000" b="0" cap="none" spc="0" dirty="0">
                <a:latin typeface="Open Sans"/>
                <a:cs typeface="Arial"/>
              </a:rPr>
            </a:br>
            <a:r>
              <a:rPr lang="en-US" sz="2000" b="0" cap="none" spc="0" dirty="0">
                <a:solidFill>
                  <a:srgbClr val="0D0D0D"/>
                </a:solidFill>
                <a:latin typeface="Open Sans"/>
                <a:ea typeface="Open Sans"/>
                <a:cs typeface="Arial"/>
                <a:hlinkClick r:id="rId3" action="ppaction://hlinksldjump"/>
              </a:rPr>
              <a:t>Prompts and instructions</a:t>
            </a:r>
            <a:br>
              <a:rPr lang="en-US" sz="2000" b="0" cap="none" spc="0" dirty="0">
                <a:latin typeface="Open Sans"/>
                <a:cs typeface="Arial"/>
              </a:rPr>
            </a:br>
            <a:r>
              <a:rPr lang="en-US" sz="2000" b="0" cap="none" spc="0" dirty="0">
                <a:solidFill>
                  <a:srgbClr val="0D0D0D"/>
                </a:solidFill>
                <a:latin typeface="Open Sans"/>
                <a:ea typeface="Open Sans"/>
                <a:cs typeface="Arial"/>
                <a:hlinkClick r:id="rId4" action="ppaction://hlinksldjump"/>
              </a:rPr>
              <a:t>Instructor participation</a:t>
            </a:r>
            <a:br>
              <a:rPr lang="en-US" sz="2000" b="0" cap="none" spc="0" dirty="0">
                <a:latin typeface="Open Sans"/>
                <a:cs typeface="Arial"/>
              </a:rPr>
            </a:br>
            <a:r>
              <a:rPr lang="en-US" sz="2000" b="0" cap="none" spc="0" dirty="0">
                <a:solidFill>
                  <a:srgbClr val="0D0D0D"/>
                </a:solidFill>
                <a:latin typeface="Open Sans"/>
                <a:ea typeface="Open Sans"/>
                <a:cs typeface="Arial"/>
                <a:hlinkClick r:id="rId5" action="ppaction://hlinksldjump"/>
              </a:rPr>
              <a:t>Grading </a:t>
            </a:r>
            <a:br>
              <a:rPr lang="en-US" sz="2000" b="0" cap="none" spc="0" dirty="0">
                <a:latin typeface="Open Sans"/>
                <a:cs typeface="Arial"/>
              </a:rPr>
            </a:br>
            <a:r>
              <a:rPr lang="en-US" sz="2000" b="0" cap="none" spc="0" dirty="0">
                <a:solidFill>
                  <a:srgbClr val="0D0D0D"/>
                </a:solidFill>
                <a:latin typeface="Open Sans"/>
                <a:ea typeface="Open Sans"/>
                <a:cs typeface="Arial"/>
                <a:hlinkClick r:id="rId6" action="ppaction://hlinksldjump"/>
              </a:rPr>
              <a:t>References</a:t>
            </a:r>
            <a:br>
              <a:rPr lang="en-US" sz="3500" b="0" cap="none" spc="0" dirty="0">
                <a:latin typeface="Raleway"/>
                <a:cs typeface="Arial"/>
              </a:rPr>
            </a:br>
            <a:br>
              <a:rPr lang="en-US" sz="3500" b="0" cap="none" dirty="0">
                <a:latin typeface="Raleway"/>
                <a:cs typeface="Arial"/>
              </a:rPr>
            </a:br>
            <a:br>
              <a:rPr lang="en-US" sz="3500" b="0" cap="none" dirty="0">
                <a:latin typeface="Raleway"/>
                <a:cs typeface="Arial"/>
              </a:rPr>
            </a:br>
            <a:r>
              <a:rPr lang="en-US" sz="1600" b="0" cap="none" spc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Julie Tedjeske Crane,</a:t>
            </a:r>
            <a:br>
              <a:rPr lang="en-US" sz="1600" b="0" cap="none" spc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cap="none" spc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J.D., M.S.I.S., M.L.S. </a:t>
            </a:r>
            <a:br>
              <a:rPr lang="en-US" sz="1600" b="0" cap="none" spc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</a:br>
            <a:r>
              <a:rPr lang="en-US" sz="1600" b="0" cap="none" spc="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CALIcon</a:t>
            </a:r>
            <a:r>
              <a:rPr lang="en-US" sz="1600" b="0" cap="none" spc="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2023</a:t>
            </a:r>
            <a:br>
              <a:rPr lang="en-US" sz="3500" b="0" cap="none" dirty="0">
                <a:latin typeface="Raleway"/>
                <a:cs typeface="Arial"/>
              </a:rPr>
            </a:br>
            <a:endParaRPr lang="en-US" sz="2400" b="0" cap="none" dirty="0">
              <a:solidFill>
                <a:srgbClr val="0D0D0D"/>
              </a:solidFill>
              <a:latin typeface="Open Sans"/>
              <a:ea typeface="Open Sans"/>
              <a:cs typeface="Arial"/>
            </a:endParaRPr>
          </a:p>
        </p:txBody>
      </p:sp>
      <p:pic>
        <p:nvPicPr>
          <p:cNvPr id="4" name="Picture 3" descr="A picture containing logo, graphics, symbol, font&#10;&#10;Description automatically generated">
            <a:extLst>
              <a:ext uri="{FF2B5EF4-FFF2-40B4-BE49-F238E27FC236}">
                <a16:creationId xmlns:a16="http://schemas.microsoft.com/office/drawing/2014/main" id="{0DE8384E-FAF8-2C96-34D2-E7AD88148EE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2276" y="1801873"/>
            <a:ext cx="3751639" cy="3751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083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How should you participate and how much should you participate?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1100" b="1" i="0" dirty="0">
                <a:latin typeface="Open Sans"/>
                <a:ea typeface="Open Sans"/>
                <a:cs typeface="Open Sans"/>
              </a:rPr>
              <a:t>You need to signal to students that you are aware of what is happening on the discussion boards. There is no one correct approach. </a:t>
            </a:r>
          </a:p>
          <a:p>
            <a:pPr lvl="3"/>
            <a:r>
              <a:rPr lang="en-US" dirty="0">
                <a:latin typeface="Open Sans"/>
                <a:ea typeface="Open Sans"/>
                <a:cs typeface="Microsoft New Tai Lue"/>
              </a:rPr>
              <a:t>The general advice is that instructors should participate in discussion boards. However, if you are too present, you may stifle the conversation. Often, I hesitate to share an insight because doing so may rob a student of the opportunity to contribute something similar to what I was going to say.</a:t>
            </a:r>
          </a:p>
          <a:p>
            <a:pPr lvl="3">
              <a:lnSpc>
                <a:spcPct val="113999"/>
              </a:lnSpc>
            </a:pPr>
            <a:r>
              <a:rPr lang="en-US" dirty="0">
                <a:latin typeface="Open Sans"/>
                <a:ea typeface="Open Sans"/>
                <a:cs typeface="Microsoft New Tai Lue"/>
              </a:rPr>
              <a:t>If incorrect information is being shared, you might want to offer a clarification. And if things have gotten too personal or inappropriate, you can step in to get things back on track.</a:t>
            </a:r>
          </a:p>
          <a:p>
            <a:pPr lvl="3">
              <a:lnSpc>
                <a:spcPct val="113999"/>
              </a:lnSpc>
            </a:pPr>
            <a:r>
              <a:rPr lang="en-US" dirty="0">
                <a:latin typeface="Open Sans"/>
                <a:ea typeface="Open Sans"/>
                <a:cs typeface="Microsoft New Tai Lue"/>
              </a:rPr>
              <a:t>Some instructors are sure to respond to each post. Others will try to respond to "orphan" posts that don't have other replies. And still others summarize the conversation.  </a:t>
            </a:r>
            <a:endParaRPr lang="en-US" dirty="0">
              <a:latin typeface="Open Sans"/>
              <a:ea typeface="Open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3"/>
            <a:r>
              <a:rPr lang="en-US" dirty="0">
                <a:latin typeface="Open Sans"/>
                <a:ea typeface="Open Sans"/>
                <a:cs typeface="Microsoft New Tai Lue"/>
              </a:rPr>
              <a:t>I try to do a responsive post  to every post in an "introductions" discussion board. But otherwise,  I post sparingly. I will often leave private comments in the LMS for the individual student as I am grading, in part, so they know that I am reading the posts. </a:t>
            </a:r>
            <a:endParaRPr lang="en-US" dirty="0">
              <a:latin typeface="Open Sans"/>
              <a:ea typeface="Open Sans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5428125"/>
              </p:ext>
            </p:extLst>
          </p:nvPr>
        </p:nvGraphicFramePr>
        <p:xfrm>
          <a:off x="6391755" y="2361635"/>
          <a:ext cx="2257197" cy="400754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2571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007544">
                <a:tc>
                  <a:txBody>
                    <a:bodyPr/>
                    <a:lstStyle/>
                    <a:p>
                      <a:r>
                        <a:rPr lang="en-US" sz="1300" b="0" i="0" kern="100" spc="-50" baseline="0" dirty="0">
                          <a:solidFill>
                            <a:schemeClr val="accent1"/>
                          </a:solidFill>
                          <a:latin typeface="Raleway"/>
                        </a:rPr>
                        <a:t>Here is an example from Johns Hopkins of how to explain the instructor's role:</a:t>
                      </a:r>
                    </a:p>
                    <a:p>
                      <a:pPr lvl="0">
                        <a:buNone/>
                      </a:pPr>
                      <a:endParaRPr lang="en-US" sz="1300" i="1" kern="100" spc="-50" baseline="0" dirty="0">
                        <a:solidFill>
                          <a:schemeClr val="accent1"/>
                        </a:solidFill>
                        <a:latin typeface="Raleway"/>
                      </a:endParaRPr>
                    </a:p>
                    <a:p>
                      <a:pPr lvl="0">
                        <a:buNone/>
                      </a:pPr>
                      <a:r>
                        <a:rPr lang="en-US" sz="1300" i="1" kern="100" spc="-50" baseline="0" dirty="0">
                          <a:solidFill>
                            <a:schemeClr val="tx1"/>
                          </a:solidFill>
                          <a:latin typeface="Raleway"/>
                        </a:rPr>
                        <a:t>"As stated above in the grading rubric, I will be providing feedback on the quality of your response to the original discussion question. I will not be responding to each post in the discussion forum but please know that I am reading and keeping an eye for the direction of the discussion is taking. If needed, I made provide some expertise to guide the discussion."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067091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86825" y="3005038"/>
            <a:ext cx="4242088" cy="847924"/>
          </a:xfrm>
        </p:spPr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Grading</a:t>
            </a:r>
          </a:p>
        </p:txBody>
      </p:sp>
      <p:pic>
        <p:nvPicPr>
          <p:cNvPr id="3" name="Picture 2" descr="A person's hand holding a pen and a checklist&#10;&#10;Description automatically generated with low confidence">
            <a:extLst>
              <a:ext uri="{FF2B5EF4-FFF2-40B4-BE49-F238E27FC236}">
                <a16:creationId xmlns:a16="http://schemas.microsoft.com/office/drawing/2014/main" id="{2B49A30E-949B-B403-F617-C2EC055EE23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93" y="2055652"/>
            <a:ext cx="2746695" cy="2746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87075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How should you grade discussion boards?</a:t>
            </a:r>
            <a:br>
              <a:rPr lang="en-US" b="0" dirty="0">
                <a:latin typeface="Raleway"/>
                <a:cs typeface="Arial"/>
              </a:rPr>
            </a:br>
            <a:br>
              <a:rPr lang="en-US" b="0" dirty="0">
                <a:latin typeface="Raleway"/>
                <a:cs typeface="Arial"/>
              </a:rPr>
            </a:br>
            <a:br>
              <a:rPr lang="en-US" b="0" dirty="0">
                <a:latin typeface="Raleway"/>
                <a:cs typeface="Arial"/>
              </a:rPr>
            </a:br>
            <a:endParaRPr lang="en-US" b="0" dirty="0">
              <a:latin typeface="Raleway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7585" y="685800"/>
            <a:ext cx="4737575" cy="2611073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>
                <a:latin typeface="Corbel"/>
              </a:rPr>
              <a:t>You can grade discussion boards based on both the quantity and quality of posts. Or you might want to use completion grading. </a:t>
            </a:r>
            <a:endParaRPr lang="en-US" dirty="0"/>
          </a:p>
          <a:p>
            <a:pPr lvl="3"/>
            <a:r>
              <a:rPr lang="en-US" dirty="0">
                <a:latin typeface="Microsoft New Tai Lue"/>
                <a:cs typeface="Microsoft New Tai Lue"/>
              </a:rPr>
              <a:t>Grading discussion boards can be challenging, especially when students are asked to share their personal opinions or subjective experiences. I tend to use completion grading for discussions, meaning that timely, good-faith submissions receive full credit. </a:t>
            </a:r>
          </a:p>
          <a:p>
            <a:pPr lvl="3">
              <a:lnSpc>
                <a:spcPct val="113999"/>
              </a:lnSpc>
            </a:pPr>
            <a:endParaRPr lang="en-US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B4AED6C0-18A5-8145-D2DA-6CD4FE0567E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7954623"/>
              </p:ext>
            </p:extLst>
          </p:nvPr>
        </p:nvGraphicFramePr>
        <p:xfrm>
          <a:off x="3827586" y="2708366"/>
          <a:ext cx="4868190" cy="720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6819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720634">
                <a:tc>
                  <a:txBody>
                    <a:bodyPr/>
                    <a:lstStyle/>
                    <a:p>
                      <a:r>
                        <a:rPr lang="en-US" sz="1300" i="1" kern="100" spc="-50" baseline="0" dirty="0">
                          <a:solidFill>
                            <a:schemeClr val="accent1"/>
                          </a:solidFill>
                          <a:latin typeface="Corbel"/>
                        </a:rPr>
                        <a:t>The item from Johns Hopkins on  the reference list includes an example of a rubric for grading a discussion board. 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5517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4212" y="3005038"/>
            <a:ext cx="4242088" cy="847924"/>
          </a:xfrm>
        </p:spPr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References</a:t>
            </a:r>
          </a:p>
        </p:txBody>
      </p:sp>
      <p:pic>
        <p:nvPicPr>
          <p:cNvPr id="3" name="Picture 2" descr="A picture containing graphics, symbol, font, screenshot&#10;&#10;Description automatically generated">
            <a:extLst>
              <a:ext uri="{FF2B5EF4-FFF2-40B4-BE49-F238E27FC236}">
                <a16:creationId xmlns:a16="http://schemas.microsoft.com/office/drawing/2014/main" id="{E707209E-44DD-8BF9-E41B-498E6A89B7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6343" y="1855714"/>
            <a:ext cx="3146571" cy="3146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0580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References</a:t>
            </a:r>
            <a:br>
              <a:rPr lang="en-US" b="0" dirty="0">
                <a:latin typeface="Raleway"/>
                <a:cs typeface="Arial"/>
              </a:rPr>
            </a:br>
            <a:br>
              <a:rPr lang="en-US" b="0" dirty="0">
                <a:latin typeface="Raleway"/>
                <a:cs typeface="Arial"/>
              </a:rPr>
            </a:br>
            <a:br>
              <a:rPr lang="en-US" b="0" dirty="0">
                <a:latin typeface="Raleway"/>
                <a:cs typeface="Arial"/>
              </a:rPr>
            </a:br>
            <a:endParaRPr lang="en-US" b="0" dirty="0">
              <a:latin typeface="Raleway"/>
              <a:cs typeface="Arial"/>
            </a:endParaRP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CC20A0B1-30A8-7515-0B4B-6BC15B08B37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7891052"/>
              </p:ext>
            </p:extLst>
          </p:nvPr>
        </p:nvGraphicFramePr>
        <p:xfrm>
          <a:off x="3875314" y="685800"/>
          <a:ext cx="4711337" cy="523602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1133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5236029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"/>
                        </a:rPr>
                        <a:t>Jillian Rubman, 4 Tips to Design an Engaging Discussion in Canvas, MIT Sloan Teaching &amp; Learning Technologies </a:t>
                      </a:r>
                      <a:r>
                        <a:rPr lang="en-US" sz="1400" b="0" i="0" kern="1200" cap="all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"/>
                        </a:rPr>
                        <a:t>(</a:t>
                      </a:r>
                      <a:r>
                        <a:rPr lang="en-US" sz="1400" b="0" i="0" kern="1200" cap="none" baseline="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"/>
                        </a:rPr>
                        <a:t>January</a:t>
                      </a:r>
                      <a:r>
                        <a:rPr lang="en-US" sz="1400" b="0" i="0" kern="1200" cap="all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2"/>
                        </a:rPr>
                        <a:t> 7, 2022).</a:t>
                      </a:r>
                      <a:endParaRPr lang="en-US" sz="1400" b="0" i="0" kern="1200" cap="all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  <a:hlinkClick r:id="rId3"/>
                      </a:endParaRPr>
                    </a:p>
                    <a:p>
                      <a:r>
                        <a:rPr lang="en-US" sz="14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3"/>
                        </a:rPr>
                        <a:t>Jessica Erickson, Preparing for Fall Teaching – Discussion Boards in Physically Distanced, Hybrid, and Remote Courses, PrawfsBlawg (July 21, 2020)</a:t>
                      </a:r>
                      <a:r>
                        <a:rPr lang="en-US" sz="14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</a:rPr>
                        <a:t>.</a:t>
                      </a:r>
                    </a:p>
                    <a:p>
                      <a:endParaRPr lang="en-US" sz="1400" b="0" i="0" dirty="0"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dirty="0"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/>
                        </a:rPr>
                        <a:t>Editorial Team, Wharton Interactive,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4"/>
                        </a:rPr>
                        <a:t>Running a Discussion Board, Learning Insights (April 2020).</a:t>
                      </a:r>
                      <a:endParaRPr lang="en-US" sz="1400" b="0" i="0" kern="1200" cap="all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5"/>
                        </a:rPr>
                        <a:t>Mark Lieberman, Discussion Boards: Valuable? Overused? Discuss, Inside Higher Education (March 26, 2019).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/>
                        </a:rPr>
                        <a:t>Taryn Marks &amp; Rachel Purcell, </a:t>
                      </a:r>
                      <a:r>
                        <a:rPr lang="en-US" sz="1400" b="0" i="0" u="sng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/>
                        </a:rPr>
                        <a:t>Enhancing the Online Learning Environment: Strategies for Increasing Student Engagement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6"/>
                        </a:rPr>
                        <a:t>, AALL Spectrum 21 (March-April 2018).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kern="1200" cap="none" baseline="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/>
                        </a:rPr>
                        <a:t>Johns Hopkins</a:t>
                      </a:r>
                      <a:r>
                        <a:rPr lang="en-US" sz="1400" b="0" i="0" kern="1200" cap="all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/>
                        </a:rPr>
                        <a:t>, </a:t>
                      </a:r>
                      <a:r>
                        <a:rPr lang="en-US" sz="1400" b="0" i="0" kern="1200" dirty="0">
                          <a:solidFill>
                            <a:schemeClr val="dk1"/>
                          </a:solidFill>
                          <a:effectLst/>
                          <a:latin typeface="Open Sans" panose="020B0606030504020204" pitchFamily="34" charset="0"/>
                          <a:ea typeface="Open Sans" panose="020B0606030504020204" pitchFamily="34" charset="0"/>
                          <a:cs typeface="Open Sans" panose="020B0606030504020204" pitchFamily="34" charset="0"/>
                          <a:hlinkClick r:id="rId7"/>
                        </a:rPr>
                        <a:t>Discussions in Online Courses: Best Practices and Expectations. </a:t>
                      </a: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400" b="0" i="0" kern="1200" dirty="0">
                        <a:solidFill>
                          <a:schemeClr val="dk1"/>
                        </a:solidFill>
                        <a:effectLst/>
                        <a:latin typeface="Open Sans" panose="020B0606030504020204" pitchFamily="34" charset="0"/>
                        <a:ea typeface="Open Sans" panose="020B0606030504020204" pitchFamily="34" charset="0"/>
                        <a:cs typeface="Open Sans" panose="020B0606030504020204" pitchFamily="34" charset="0"/>
                      </a:endParaRP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2874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9156" y="1676707"/>
            <a:ext cx="4242088" cy="3504586"/>
          </a:xfrm>
        </p:spPr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Objectives for Discussion Boards</a:t>
            </a:r>
            <a:endParaRPr lang="en-US" b="0" dirty="0">
              <a:latin typeface="Raleway"/>
            </a:endParaRPr>
          </a:p>
        </p:txBody>
      </p:sp>
      <p:pic>
        <p:nvPicPr>
          <p:cNvPr id="3" name="Picture 2" descr="A white line drawing of a board&#10;&#10;Description automatically generated with low confidence">
            <a:extLst>
              <a:ext uri="{FF2B5EF4-FFF2-40B4-BE49-F238E27FC236}">
                <a16:creationId xmlns:a16="http://schemas.microsoft.com/office/drawing/2014/main" id="{57B07AB6-A1A9-202E-A51B-DE73B2B52B3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1244" y="1676707"/>
            <a:ext cx="3504586" cy="35045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282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Objectives for discussion boards</a:t>
            </a:r>
            <a:br>
              <a:rPr lang="en-US" b="0" dirty="0">
                <a:latin typeface="Raleway"/>
                <a:cs typeface="Arial"/>
              </a:rPr>
            </a:br>
            <a:br>
              <a:rPr lang="en-US" sz="1400" b="0" dirty="0">
                <a:latin typeface="Raleway"/>
                <a:cs typeface="Arial"/>
              </a:rPr>
            </a:br>
            <a:endParaRPr lang="en-US" sz="1400" b="0" dirty="0">
              <a:latin typeface="Open Sans" panose="020B0606030504020204" pitchFamily="34" charset="0"/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7585" y="685800"/>
            <a:ext cx="5073134" cy="5492750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Introductions</a:t>
            </a:r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 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Microsoft New Tai Lue"/>
              </a:rPr>
              <a:t>This is the typical “tell me something about yourself” prompt. It allows the students to learn more about each other and for the professor to become familiar with the students.   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Microsoft New Tai Lue"/>
              </a:rPr>
              <a:t>Initial Engagement </a:t>
            </a:r>
          </a:p>
          <a:p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Microsoft New Tai Lue"/>
              </a:rPr>
              <a:t>This is where students engage with the materials before class. Online discussion board posts can serve as a jumping-off point for classroom discussion. Having a pre-class discussion board helps ensure that the students review the materials before class.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Microsoft New Tai Lue"/>
              </a:rPr>
              <a:t>Application </a:t>
            </a:r>
          </a:p>
          <a:p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Microsoft New Tai Lue"/>
              </a:rPr>
              <a:t>This means having students apply what they learned in class to a given situation. Often, it makes sense to give students a somewhat open-ended problem to work on and have them post their answers. Students can compare what they did with their peers’ submissions. </a:t>
            </a:r>
          </a:p>
          <a:p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Microsoft New Tai Lue"/>
              </a:rPr>
              <a:t>Extension </a:t>
            </a:r>
          </a:p>
          <a:p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Microsoft New Tai Lue"/>
              </a:rPr>
              <a:t>This is similar to application, only it requires taking what the student learned and applying it to a new area or integrating what they learned in one context to another context. </a:t>
            </a:r>
          </a:p>
          <a:p>
            <a:r>
              <a:rPr lang="en-US" sz="1000" b="0" dirty="0">
                <a:solidFill>
                  <a:srgbClr val="C00000"/>
                </a:solidFill>
                <a:latin typeface="Open Sans" panose="020B0606030504020204" pitchFamily="34" charset="0"/>
              </a:rPr>
              <a:t>Source: </a:t>
            </a:r>
            <a:r>
              <a:rPr lang="en-US" sz="1000" b="0" dirty="0">
                <a:solidFill>
                  <a:schemeClr val="tx1"/>
                </a:solidFill>
                <a:latin typeface="Open Sans" panose="020B0606030504020204" pitchFamily="34" charset="0"/>
              </a:rPr>
              <a:t>Jessica Erickson, Preparing for Fall Teaching – Discussion Boards in</a:t>
            </a:r>
            <a:br>
              <a:rPr lang="en-US" sz="1000" b="0" dirty="0">
                <a:solidFill>
                  <a:schemeClr val="tx1"/>
                </a:solidFill>
                <a:latin typeface="Open Sans" panose="020B0606030504020204" pitchFamily="34" charset="0"/>
              </a:rPr>
            </a:br>
            <a:r>
              <a:rPr lang="en-US" sz="1000" b="0" dirty="0">
                <a:solidFill>
                  <a:schemeClr val="tx1"/>
                </a:solidFill>
                <a:latin typeface="Open Sans" panose="020B0606030504020204" pitchFamily="34" charset="0"/>
              </a:rPr>
              <a:t>Physically Distanced, Hybrid, and Remote Courses, PrawfsBlawg (July 21, 2020</a:t>
            </a:r>
            <a:r>
              <a:rPr lang="en-US" sz="1100" b="0" dirty="0">
                <a:solidFill>
                  <a:schemeClr val="tx1"/>
                </a:solidFill>
                <a:latin typeface="Open Sans" panose="020B0606030504020204" pitchFamily="34" charset="0"/>
              </a:rPr>
              <a:t>)</a:t>
            </a:r>
            <a:endParaRPr lang="en-US" sz="1100" i="0" dirty="0">
              <a:solidFill>
                <a:schemeClr val="tx1"/>
              </a:solidFill>
              <a:latin typeface="Open Sans"/>
              <a:ea typeface="Open Sans"/>
              <a:cs typeface="Microsoft New Tai Lue"/>
            </a:endParaRPr>
          </a:p>
          <a:p>
            <a:endParaRPr lang="en-US" sz="1100" b="1" i="0" dirty="0">
              <a:solidFill>
                <a:srgbClr val="C00000"/>
              </a:solidFill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9049422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44212" y="2125584"/>
            <a:ext cx="4242088" cy="2600218"/>
          </a:xfrm>
        </p:spPr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Types of Discussion Boards</a:t>
            </a:r>
          </a:p>
        </p:txBody>
      </p:sp>
      <p:pic>
        <p:nvPicPr>
          <p:cNvPr id="3" name="Picture 2" descr="A picture containing circle, art, graphics, pattern&#10;&#10;Description automatically generated">
            <a:extLst>
              <a:ext uri="{FF2B5EF4-FFF2-40B4-BE49-F238E27FC236}">
                <a16:creationId xmlns:a16="http://schemas.microsoft.com/office/drawing/2014/main" id="{B22880AF-6652-8CE9-A405-582AECD3B1A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1783" y="1904489"/>
            <a:ext cx="3042407" cy="3042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06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Types of discussion boards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 vert="horz" lIns="0" tIns="0" rIns="0" bIns="0" rtlCol="0" anchor="t">
            <a:noAutofit/>
          </a:bodyPr>
          <a:lstStyle/>
          <a:p>
            <a:r>
              <a:rPr lang="en-US" sz="1100" b="1" i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Ice Breakers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These are introductions. You can ask for general background information or a “fun fact” about the student. Sometimes it makes sense for students to submit a video rather than text. That makes it easier to learn students’ names.   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b="1" i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Jigsaw</a:t>
            </a:r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member of the group becomes an expert on a different aspect of a larger topic. Then the group comes together to organize each piece of the puzzle into a coherent whole.  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r>
              <a:rPr lang="en-US" sz="1100" b="1" i="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Assigned Role</a:t>
            </a:r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</a:t>
            </a:r>
            <a:endParaRPr lang="en-US" sz="110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r>
              <a:rPr lang="en-US" sz="1100" i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Each student has an assigned role, such as organizer, devil’s advocate, etc. Or you can assign roles like plaintiff’s attorney or defense attorney. </a:t>
            </a:r>
            <a:endParaRPr lang="en-US" sz="1100" b="1" i="0" dirty="0">
              <a:solidFill>
                <a:srgbClr val="C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>
              <a:buNone/>
            </a:pPr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 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>
              <a:buNone/>
            </a:pPr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Examples</a:t>
            </a:r>
          </a:p>
          <a:p>
            <a:pPr>
              <a:buNone/>
            </a:pPr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Students share examples guided by the prompt. The PrawfsBlawg post in the references gives the example of having each student name a discovery tool that might be used in a given situation. Students cannot select something another student already mentioned. </a:t>
            </a:r>
            <a:endParaRPr lang="en-US" sz="1100" b="1" i="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>
              <a:buNone/>
            </a:pPr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Microsoft New Tai Lue"/>
              </a:rPr>
              <a:t>Student Led </a:t>
            </a:r>
          </a:p>
          <a:p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Microsoft New Tai Lue"/>
              </a:rPr>
              <a:t>You can assign students to lead a discussion, including creating the prompt or question or by summarizing the responses at the end. </a:t>
            </a:r>
            <a:endParaRPr lang="en-US" dirty="0">
              <a:solidFill>
                <a:schemeClr val="tx1"/>
              </a:solidFill>
            </a:endParaRPr>
          </a:p>
          <a:p>
            <a:pPr>
              <a:buNone/>
            </a:pPr>
            <a:r>
              <a:rPr lang="en-US" sz="1100" b="1" i="0" dirty="0">
                <a:solidFill>
                  <a:srgbClr val="C00000"/>
                </a:solidFill>
                <a:latin typeface="Open Sans"/>
                <a:ea typeface="Open Sans"/>
                <a:cs typeface="Open Sans"/>
              </a:rPr>
              <a:t>Evaluative</a:t>
            </a:r>
          </a:p>
          <a:p>
            <a:pPr>
              <a:buNone/>
            </a:pPr>
            <a:r>
              <a:rPr lang="en-US" sz="11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Students post their work on a project to the discussion board and other students provide suggestions and feedback.</a:t>
            </a:r>
            <a:endParaRPr lang="en-US" dirty="0">
              <a:solidFill>
                <a:schemeClr val="tx1"/>
              </a:solidFill>
              <a:ea typeface="Open Sans"/>
              <a:cs typeface="Open Sans"/>
            </a:endParaRPr>
          </a:p>
          <a:p>
            <a:pPr lvl="3"/>
            <a:endParaRPr lang="en-US" dirty="0">
              <a:latin typeface="Microsoft New Tai Lue"/>
              <a:cs typeface="Microsoft New Tai Lue"/>
            </a:endParaRPr>
          </a:p>
        </p:txBody>
      </p:sp>
    </p:spTree>
    <p:extLst>
      <p:ext uri="{BB962C8B-B14F-4D97-AF65-F5344CB8AC3E}">
        <p14:creationId xmlns:p14="http://schemas.microsoft.com/office/powerpoint/2010/main" val="92992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15990" y="2457309"/>
            <a:ext cx="4242088" cy="1951106"/>
          </a:xfrm>
        </p:spPr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Prompts and Instructions</a:t>
            </a:r>
            <a:br>
              <a:rPr lang="en-US" b="0" dirty="0">
                <a:latin typeface="Raleway"/>
                <a:cs typeface="Arial"/>
              </a:rPr>
            </a:br>
            <a:endParaRPr lang="en-US" b="0" dirty="0">
              <a:latin typeface="Raleway"/>
              <a:cs typeface="Arial"/>
            </a:endParaRPr>
          </a:p>
        </p:txBody>
      </p:sp>
      <p:pic>
        <p:nvPicPr>
          <p:cNvPr id="3" name="Picture 2" descr="A white circle with a letter i in it&#10;&#10;Description automatically generated with low confidence">
            <a:extLst>
              <a:ext uri="{FF2B5EF4-FFF2-40B4-BE49-F238E27FC236}">
                <a16:creationId xmlns:a16="http://schemas.microsoft.com/office/drawing/2014/main" id="{DDA70601-FE7C-A2B9-D24E-6871666535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4941" y="2105986"/>
            <a:ext cx="2646028" cy="264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8790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What should you use for a prompt? How should students respond?</a:t>
            </a:r>
            <a:endParaRPr lang="en-US" dirty="0">
              <a:cs typeface="Arial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7585" y="685800"/>
            <a:ext cx="2321755" cy="51964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100" i="0" dirty="0">
                <a:latin typeface="Open Sans"/>
                <a:ea typeface="Open Sans"/>
                <a:cs typeface="Open Sans"/>
              </a:rPr>
              <a:t>Prompts can be challenging to draft. You are looking for a sweet spot between being too open-ended and too narrow. </a:t>
            </a:r>
          </a:p>
          <a:p>
            <a:pPr lvl="3"/>
            <a:r>
              <a:rPr lang="en-US" dirty="0">
                <a:latin typeface="Open Sans"/>
                <a:ea typeface="Open Sans"/>
                <a:cs typeface="Microsoft New Tai Lue"/>
              </a:rPr>
              <a:t>The most important thing to consider in drafting a prompt is that you need to facilitate an online conversation. Anything with a clear answer is unlikely to be a good prompt. On the other hand,  asking students to generally respond to the readings for the week is too broad. </a:t>
            </a:r>
          </a:p>
          <a:p>
            <a:pPr lvl="3">
              <a:lnSpc>
                <a:spcPct val="113999"/>
              </a:lnSpc>
            </a:pPr>
            <a:r>
              <a:rPr lang="en-US" dirty="0">
                <a:latin typeface="Open Sans"/>
                <a:ea typeface="Open Sans"/>
                <a:cs typeface="Microsoft New Tai Lue"/>
              </a:rPr>
              <a:t>I usually provide a broad prompt with a series of sub-questions for students to address. Many students will structure their post by cutting and pasting the prompts to make them headings for their response. </a:t>
            </a:r>
            <a:endParaRPr lang="en-US" dirty="0">
              <a:latin typeface="Open Sans"/>
              <a:ea typeface="Open Sans"/>
            </a:endParaRPr>
          </a:p>
          <a:p>
            <a:pPr lvl="3">
              <a:lnSpc>
                <a:spcPct val="113999"/>
              </a:lnSpc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I sometimes give students a list of sub-questions relating to the main prompt and tell them that the list of sub-questions is illustrative of the types of things they might discuss. </a:t>
            </a:r>
          </a:p>
          <a:p>
            <a:pPr lvl="3">
              <a:lnSpc>
                <a:spcPct val="113999"/>
              </a:lnSpc>
            </a:pPr>
            <a:endParaRPr lang="en-US" dirty="0">
              <a:latin typeface="Open Sans"/>
              <a:ea typeface="Open Sans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0"/>
          </p:nvPr>
        </p:nvSpPr>
        <p:spPr/>
        <p:txBody>
          <a:bodyPr vert="horz" lIns="0" tIns="0" rIns="0" bIns="0" rtlCol="0" anchor="t">
            <a:noAutofit/>
          </a:bodyPr>
          <a:lstStyle/>
          <a:p>
            <a:pPr lvl="3">
              <a:lnSpc>
                <a:spcPct val="113999"/>
              </a:lnSpc>
              <a:buNone/>
            </a:pPr>
            <a:r>
              <a:rPr lang="en-US" dirty="0">
                <a:latin typeface="Open Sans"/>
                <a:ea typeface="Open Sans"/>
                <a:cs typeface="Open Sans"/>
              </a:rPr>
              <a:t>Many sources recommend using 3CQ or a variation for student  responses. This means that every student response should have</a:t>
            </a:r>
          </a:p>
          <a:p>
            <a:pPr marL="171450" lvl="3" indent="-171450">
              <a:lnSpc>
                <a:spcPct val="113999"/>
              </a:lnSpc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A complement;</a:t>
            </a:r>
          </a:p>
          <a:p>
            <a:pPr marL="171450" lvl="3" indent="-171450">
              <a:lnSpc>
                <a:spcPct val="113999"/>
              </a:lnSpc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A comment; </a:t>
            </a:r>
          </a:p>
          <a:p>
            <a:pPr marL="171450" lvl="3" indent="-171450">
              <a:lnSpc>
                <a:spcPct val="113999"/>
              </a:lnSpc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A connection; and </a:t>
            </a:r>
          </a:p>
          <a:p>
            <a:pPr marL="171450" lvl="3" indent="-171450">
              <a:lnSpc>
                <a:spcPct val="113999"/>
              </a:lnSpc>
              <a:buChar char="•"/>
            </a:pPr>
            <a:r>
              <a:rPr lang="en-US" dirty="0">
                <a:latin typeface="Open Sans"/>
                <a:ea typeface="Open Sans"/>
                <a:cs typeface="Open Sans"/>
              </a:rPr>
              <a:t>A question. </a:t>
            </a: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0128228"/>
              </p:ext>
            </p:extLst>
          </p:nvPr>
        </p:nvGraphicFramePr>
        <p:xfrm>
          <a:off x="6357055" y="3358444"/>
          <a:ext cx="2341867" cy="104431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4186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044316">
                <a:tc>
                  <a:txBody>
                    <a:bodyPr/>
                    <a:lstStyle/>
                    <a:p>
                      <a:r>
                        <a:rPr lang="en-US" sz="1300" i="1" kern="100" spc="-50" baseline="0" dirty="0">
                          <a:solidFill>
                            <a:schemeClr val="accent1"/>
                          </a:solidFill>
                          <a:latin typeface="Corbel"/>
                        </a:rPr>
                        <a:t>The item from MIT on the reference list includes an example of a discussion prompt with instructions. </a:t>
                      </a:r>
                    </a:p>
                  </a:txBody>
                  <a:tcPr marL="0" marR="0" marT="91440" marB="91440"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8137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What should you include in the instructions?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27585" y="685800"/>
            <a:ext cx="4861755" cy="5196417"/>
          </a:xfrm>
        </p:spPr>
        <p:txBody>
          <a:bodyPr vert="horz" lIns="0" tIns="0" rIns="0" bIns="0" rtlCol="0" anchor="t">
            <a:noAutofit/>
          </a:bodyPr>
          <a:lstStyle/>
          <a:p>
            <a:r>
              <a:rPr lang="en-US" sz="1400" i="0" dirty="0">
                <a:latin typeface="Open Sans"/>
                <a:ea typeface="Open Sans"/>
                <a:cs typeface="Open Sans"/>
              </a:rPr>
              <a:t>This is a non-exhaustive list of things that you might want to include in your instructions: </a:t>
            </a:r>
          </a:p>
          <a:p>
            <a:pPr marL="228600" indent="-228600">
              <a:buAutoNum type="arabicPeriod"/>
            </a:pPr>
            <a:r>
              <a:rPr lang="en-US" sz="14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Are the word counts global, or are there separate word counts for the original post and any replies? </a:t>
            </a:r>
          </a:p>
          <a:p>
            <a:pPr marL="228600" indent="-228600">
              <a:buAutoNum type="arabicPeriod"/>
            </a:pPr>
            <a:r>
              <a:rPr lang="en-US" sz="14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Number and type of required replies, if any. Are there any requirements for the format of the reply? (For example, must replies follow a 3CQ format?)</a:t>
            </a:r>
          </a:p>
          <a:p>
            <a:pPr marL="228600" indent="-228600">
              <a:buAutoNum type="arabicPeriod"/>
            </a:pPr>
            <a:r>
              <a:rPr lang="en-US" sz="14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Is it a post-first forum? (That means the student must post before they can see any other posts.) </a:t>
            </a:r>
          </a:p>
          <a:p>
            <a:pPr marL="228600" indent="-228600">
              <a:buAutoNum type="arabicPeriod"/>
            </a:pPr>
            <a:r>
              <a:rPr lang="en-US" sz="14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Will you be grading based on grammar, citation formatting, etc.? Do students need to do any outside reading or research? </a:t>
            </a:r>
          </a:p>
          <a:p>
            <a:pPr marL="228600" indent="-228600">
              <a:buAutoNum type="arabicPeriod"/>
            </a:pPr>
            <a:r>
              <a:rPr lang="en-US" sz="1400" i="0" dirty="0">
                <a:solidFill>
                  <a:schemeClr val="tx1"/>
                </a:solidFill>
                <a:latin typeface="Open Sans"/>
                <a:ea typeface="Open Sans"/>
                <a:cs typeface="Open Sans"/>
              </a:rPr>
              <a:t>Are there separate due dates for the original post and any replies? What are the penalties for late work? </a:t>
            </a:r>
            <a:endParaRPr lang="en-US" sz="1400" dirty="0">
              <a:solidFill>
                <a:schemeClr val="tx1"/>
              </a:solidFill>
              <a:latin typeface="Open Sans"/>
              <a:ea typeface="Open Sans"/>
              <a:cs typeface="Open Sans"/>
            </a:endParaRPr>
          </a:p>
          <a:p>
            <a:pPr lvl="3"/>
            <a:endParaRPr lang="en-US" dirty="0">
              <a:latin typeface="Open Sans"/>
              <a:ea typeface="Open Sans"/>
              <a:cs typeface="Microsoft New Tai Lue"/>
            </a:endParaRPr>
          </a:p>
          <a:p>
            <a:pPr lvl="3">
              <a:lnSpc>
                <a:spcPct val="113999"/>
              </a:lnSpc>
            </a:pPr>
            <a:endParaRPr lang="en-US" dirty="0">
              <a:latin typeface="Open Sans"/>
              <a:ea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6861445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8102" y="2577139"/>
            <a:ext cx="4242088" cy="1695849"/>
          </a:xfrm>
        </p:spPr>
        <p:txBody>
          <a:bodyPr/>
          <a:lstStyle/>
          <a:p>
            <a:r>
              <a:rPr lang="en-US" b="0" dirty="0">
                <a:latin typeface="Raleway"/>
                <a:cs typeface="Arial"/>
              </a:rPr>
              <a:t>Instructor Participation</a:t>
            </a:r>
          </a:p>
        </p:txBody>
      </p:sp>
      <p:pic>
        <p:nvPicPr>
          <p:cNvPr id="3" name="Picture 2" descr="A picture containing clipart, symbol, graphics, cartoon&#10;&#10;Description automatically generated">
            <a:extLst>
              <a:ext uri="{FF2B5EF4-FFF2-40B4-BE49-F238E27FC236}">
                <a16:creationId xmlns:a16="http://schemas.microsoft.com/office/drawing/2014/main" id="{06DAED07-F7FE-C62D-2745-58051BF43C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1994" y="1955242"/>
            <a:ext cx="2939642" cy="293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820883"/>
      </p:ext>
    </p:extLst>
  </p:cSld>
  <p:clrMapOvr>
    <a:masterClrMapping/>
  </p:clrMapOvr>
</p:sld>
</file>

<file path=ppt/theme/theme1.xml><?xml version="1.0" encoding="utf-8"?>
<a:theme xmlns:a="http://schemas.openxmlformats.org/drawingml/2006/main" name="Modern Swiss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  <a:effectLst>
          <a:outerShdw dist="38100" dir="5400000" algn="t" rotWithShape="0">
            <a:schemeClr val="bg2">
              <a:alpha val="20000"/>
            </a:schemeClr>
          </a:outerShdw>
        </a:effectLst>
      </a:spPr>
      <a:bodyPr rtlCol="0" anchor="ctr"/>
      <a:lstStyle>
        <a:defPPr algn="ctr">
          <a:lnSpc>
            <a:spcPct val="95000"/>
          </a:lnSpc>
          <a:defRPr b="1" dirty="0" smtClean="0">
            <a:solidFill>
              <a:schemeClr val="tx2"/>
            </a:solidFill>
            <a:latin typeface="+mj-lt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Modern Swiss">
      <a:dk1>
        <a:sysClr val="windowText" lastClr="000000"/>
      </a:dk1>
      <a:lt1>
        <a:sysClr val="window" lastClr="FFFFFF"/>
      </a:lt1>
      <a:dk2>
        <a:srgbClr val="3C3D3E"/>
      </a:dk2>
      <a:lt2>
        <a:srgbClr val="999683"/>
      </a:lt2>
      <a:accent1>
        <a:srgbClr val="E34A06"/>
      </a:accent1>
      <a:accent2>
        <a:srgbClr val="31CCE8"/>
      </a:accent2>
      <a:accent3>
        <a:srgbClr val="C1C139"/>
      </a:accent3>
      <a:accent4>
        <a:srgbClr val="118E97"/>
      </a:accent4>
      <a:accent5>
        <a:srgbClr val="F9BD03"/>
      </a:accent5>
      <a:accent6>
        <a:srgbClr val="407026"/>
      </a:accent6>
      <a:hlink>
        <a:srgbClr val="3C3D3E"/>
      </a:hlink>
      <a:folHlink>
        <a:srgbClr val="999683"/>
      </a:folHlink>
    </a:clrScheme>
    <a:fontScheme name="Modern Swiss">
      <a:majorFont>
        <a:latin typeface="Arial"/>
        <a:ea typeface=""/>
        <a:cs typeface=""/>
      </a:majorFont>
      <a:minorFont>
        <a:latin typeface="Microsoft New Tai Lu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cf48d45-3ddb-4389-a9c1-c115526eb52e}" enabled="0" method="" siteId="{7cf48d45-3ddb-4389-a9c1-c115526eb52e}" removed="1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1250</TotalTime>
  <Words>1367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Corbel</vt:lpstr>
      <vt:lpstr>Microsoft New Tai Lue</vt:lpstr>
      <vt:lpstr>Open Sans</vt:lpstr>
      <vt:lpstr>Raleway</vt:lpstr>
      <vt:lpstr>Modern Swiss</vt:lpstr>
      <vt:lpstr>BEST PRACTICES FOR ONLINE DISCUSSION BOARDS  Table of contents: Objectives for discussion boards Types of discussion boards Prompts and instructions Instructor participation Grading  References   Julie Tedjeske Crane, J.D., M.S.I.S., M.L.S.  CALIcon 2023 </vt:lpstr>
      <vt:lpstr>Objectives for Discussion Boards</vt:lpstr>
      <vt:lpstr>Objectives for discussion boards  </vt:lpstr>
      <vt:lpstr>Types of Discussion Boards</vt:lpstr>
      <vt:lpstr>Types of discussion boards</vt:lpstr>
      <vt:lpstr>Prompts and Instructions </vt:lpstr>
      <vt:lpstr>What should you use for a prompt? How should students respond?</vt:lpstr>
      <vt:lpstr>What should you include in the instructions?</vt:lpstr>
      <vt:lpstr>Instructor Participation</vt:lpstr>
      <vt:lpstr>How should you participate and how much should you participate?</vt:lpstr>
      <vt:lpstr>Grading</vt:lpstr>
      <vt:lpstr>How should you grade discussion boards?   </vt:lpstr>
      <vt:lpstr>References</vt:lpstr>
      <vt:lpstr>References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Duarte;Inc. 2014</dc:creator>
  <cp:lastModifiedBy>Tedjeske Crane, Julie</cp:lastModifiedBy>
  <cp:revision>817</cp:revision>
  <cp:lastPrinted>2023-06-13T19:38:33Z</cp:lastPrinted>
  <dcterms:created xsi:type="dcterms:W3CDTF">2014-02-07T03:47:22Z</dcterms:created>
  <dcterms:modified xsi:type="dcterms:W3CDTF">2023-06-13T20:57:27Z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1166664</vt:lpwstr>
  </property>
  <property fmtid="{D5CDD505-2E9C-101B-9397-08002B2CF9AE}" pid="3" name="NXPowerLiteSettings">
    <vt:lpwstr>F980073804F000</vt:lpwstr>
  </property>
  <property fmtid="{D5CDD505-2E9C-101B-9397-08002B2CF9AE}" pid="4" name="NXPowerLiteVersion">
    <vt:lpwstr>D5.0.2</vt:lpwstr>
  </property>
</Properties>
</file>